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 id="268" r:id="rId3"/>
    <p:sldId id="269" r:id="rId4"/>
    <p:sldId id="275" r:id="rId5"/>
    <p:sldId id="276" r:id="rId6"/>
    <p:sldId id="277" r:id="rId7"/>
    <p:sldId id="278" r:id="rId8"/>
    <p:sldId id="270" r:id="rId9"/>
    <p:sldId id="271" r:id="rId10"/>
    <p:sldId id="279" r:id="rId11"/>
    <p:sldId id="280" r:id="rId12"/>
    <p:sldId id="281" r:id="rId13"/>
    <p:sldId id="272" r:id="rId14"/>
    <p:sldId id="283" r:id="rId15"/>
    <p:sldId id="282" r:id="rId16"/>
    <p:sldId id="273" r:id="rId17"/>
    <p:sldId id="284" r:id="rId1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9" d="100"/>
          <a:sy n="59" d="100"/>
        </p:scale>
        <p:origin x="96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972BB27B-D06D-4985-940B-15DBA69A0FF5}" type="datetimeFigureOut">
              <a:rPr lang="es-CO" smtClean="0"/>
              <a:t>23/11/2022</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390D393-4BDD-4BD5-B2BB-8A4406B5C554}" type="slidenum">
              <a:rPr lang="es-CO" smtClean="0"/>
              <a:t>‹Nº›</a:t>
            </a:fld>
            <a:endParaRPr lang="es-CO"/>
          </a:p>
        </p:txBody>
      </p:sp>
    </p:spTree>
    <p:extLst>
      <p:ext uri="{BB962C8B-B14F-4D97-AF65-F5344CB8AC3E}">
        <p14:creationId xmlns:p14="http://schemas.microsoft.com/office/powerpoint/2010/main" val="2678456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72BB27B-D06D-4985-940B-15DBA69A0FF5}" type="datetimeFigureOut">
              <a:rPr lang="es-CO" smtClean="0"/>
              <a:t>23/11/2022</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390D393-4BDD-4BD5-B2BB-8A4406B5C554}" type="slidenum">
              <a:rPr lang="es-CO" smtClean="0"/>
              <a:t>‹Nº›</a:t>
            </a:fld>
            <a:endParaRPr lang="es-CO"/>
          </a:p>
        </p:txBody>
      </p:sp>
    </p:spTree>
    <p:extLst>
      <p:ext uri="{BB962C8B-B14F-4D97-AF65-F5344CB8AC3E}">
        <p14:creationId xmlns:p14="http://schemas.microsoft.com/office/powerpoint/2010/main" val="3198362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72BB27B-D06D-4985-940B-15DBA69A0FF5}" type="datetimeFigureOut">
              <a:rPr lang="es-CO" smtClean="0"/>
              <a:t>23/11/2022</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390D393-4BDD-4BD5-B2BB-8A4406B5C554}" type="slidenum">
              <a:rPr lang="es-CO" smtClean="0"/>
              <a:t>‹Nº›</a:t>
            </a:fld>
            <a:endParaRPr lang="es-CO"/>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049429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72BB27B-D06D-4985-940B-15DBA69A0FF5}" type="datetimeFigureOut">
              <a:rPr lang="es-CO" smtClean="0"/>
              <a:t>23/11/2022</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390D393-4BDD-4BD5-B2BB-8A4406B5C554}" type="slidenum">
              <a:rPr lang="es-CO" smtClean="0"/>
              <a:t>‹Nº›</a:t>
            </a:fld>
            <a:endParaRPr lang="es-CO"/>
          </a:p>
        </p:txBody>
      </p:sp>
    </p:spTree>
    <p:extLst>
      <p:ext uri="{BB962C8B-B14F-4D97-AF65-F5344CB8AC3E}">
        <p14:creationId xmlns:p14="http://schemas.microsoft.com/office/powerpoint/2010/main" val="1859542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72BB27B-D06D-4985-940B-15DBA69A0FF5}" type="datetimeFigureOut">
              <a:rPr lang="es-CO" smtClean="0"/>
              <a:t>23/11/2022</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390D393-4BDD-4BD5-B2BB-8A4406B5C554}" type="slidenum">
              <a:rPr lang="es-CO" smtClean="0"/>
              <a:t>‹Nº›</a:t>
            </a:fld>
            <a:endParaRPr lang="es-CO"/>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4177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72BB27B-D06D-4985-940B-15DBA69A0FF5}" type="datetimeFigureOut">
              <a:rPr lang="es-CO" smtClean="0"/>
              <a:t>23/11/2022</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390D393-4BDD-4BD5-B2BB-8A4406B5C554}" type="slidenum">
              <a:rPr lang="es-CO" smtClean="0"/>
              <a:t>‹Nº›</a:t>
            </a:fld>
            <a:endParaRPr lang="es-CO"/>
          </a:p>
        </p:txBody>
      </p:sp>
    </p:spTree>
    <p:extLst>
      <p:ext uri="{BB962C8B-B14F-4D97-AF65-F5344CB8AC3E}">
        <p14:creationId xmlns:p14="http://schemas.microsoft.com/office/powerpoint/2010/main" val="2623500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72BB27B-D06D-4985-940B-15DBA69A0FF5}" type="datetimeFigureOut">
              <a:rPr lang="es-CO" smtClean="0"/>
              <a:t>23/11/2022</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390D393-4BDD-4BD5-B2BB-8A4406B5C554}" type="slidenum">
              <a:rPr lang="es-CO" smtClean="0"/>
              <a:t>‹Nº›</a:t>
            </a:fld>
            <a:endParaRPr lang="es-CO"/>
          </a:p>
        </p:txBody>
      </p:sp>
    </p:spTree>
    <p:extLst>
      <p:ext uri="{BB962C8B-B14F-4D97-AF65-F5344CB8AC3E}">
        <p14:creationId xmlns:p14="http://schemas.microsoft.com/office/powerpoint/2010/main" val="2673057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72BB27B-D06D-4985-940B-15DBA69A0FF5}" type="datetimeFigureOut">
              <a:rPr lang="es-CO" smtClean="0"/>
              <a:t>23/11/2022</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390D393-4BDD-4BD5-B2BB-8A4406B5C554}" type="slidenum">
              <a:rPr lang="es-CO" smtClean="0"/>
              <a:t>‹Nº›</a:t>
            </a:fld>
            <a:endParaRPr lang="es-CO"/>
          </a:p>
        </p:txBody>
      </p:sp>
    </p:spTree>
    <p:extLst>
      <p:ext uri="{BB962C8B-B14F-4D97-AF65-F5344CB8AC3E}">
        <p14:creationId xmlns:p14="http://schemas.microsoft.com/office/powerpoint/2010/main" val="362480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72BB27B-D06D-4985-940B-15DBA69A0FF5}" type="datetimeFigureOut">
              <a:rPr lang="es-CO" smtClean="0"/>
              <a:t>23/11/2022</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390D393-4BDD-4BD5-B2BB-8A4406B5C554}" type="slidenum">
              <a:rPr lang="es-CO" smtClean="0"/>
              <a:t>‹Nº›</a:t>
            </a:fld>
            <a:endParaRPr lang="es-CO"/>
          </a:p>
        </p:txBody>
      </p:sp>
    </p:spTree>
    <p:extLst>
      <p:ext uri="{BB962C8B-B14F-4D97-AF65-F5344CB8AC3E}">
        <p14:creationId xmlns:p14="http://schemas.microsoft.com/office/powerpoint/2010/main" val="1570185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72BB27B-D06D-4985-940B-15DBA69A0FF5}" type="datetimeFigureOut">
              <a:rPr lang="es-CO" smtClean="0"/>
              <a:t>23/11/2022</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390D393-4BDD-4BD5-B2BB-8A4406B5C554}" type="slidenum">
              <a:rPr lang="es-CO" smtClean="0"/>
              <a:t>‹Nº›</a:t>
            </a:fld>
            <a:endParaRPr lang="es-CO"/>
          </a:p>
        </p:txBody>
      </p:sp>
    </p:spTree>
    <p:extLst>
      <p:ext uri="{BB962C8B-B14F-4D97-AF65-F5344CB8AC3E}">
        <p14:creationId xmlns:p14="http://schemas.microsoft.com/office/powerpoint/2010/main" val="2967253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72BB27B-D06D-4985-940B-15DBA69A0FF5}" type="datetimeFigureOut">
              <a:rPr lang="es-CO" smtClean="0"/>
              <a:t>23/11/2022</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5390D393-4BDD-4BD5-B2BB-8A4406B5C554}" type="slidenum">
              <a:rPr lang="es-CO" smtClean="0"/>
              <a:t>‹Nº›</a:t>
            </a:fld>
            <a:endParaRPr lang="es-CO"/>
          </a:p>
        </p:txBody>
      </p:sp>
    </p:spTree>
    <p:extLst>
      <p:ext uri="{BB962C8B-B14F-4D97-AF65-F5344CB8AC3E}">
        <p14:creationId xmlns:p14="http://schemas.microsoft.com/office/powerpoint/2010/main" val="4193565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72BB27B-D06D-4985-940B-15DBA69A0FF5}" type="datetimeFigureOut">
              <a:rPr lang="es-CO" smtClean="0"/>
              <a:t>23/11/2022</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5390D393-4BDD-4BD5-B2BB-8A4406B5C554}" type="slidenum">
              <a:rPr lang="es-CO" smtClean="0"/>
              <a:t>‹Nº›</a:t>
            </a:fld>
            <a:endParaRPr lang="es-CO"/>
          </a:p>
        </p:txBody>
      </p:sp>
    </p:spTree>
    <p:extLst>
      <p:ext uri="{BB962C8B-B14F-4D97-AF65-F5344CB8AC3E}">
        <p14:creationId xmlns:p14="http://schemas.microsoft.com/office/powerpoint/2010/main" val="175125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72BB27B-D06D-4985-940B-15DBA69A0FF5}" type="datetimeFigureOut">
              <a:rPr lang="es-CO" smtClean="0"/>
              <a:t>23/11/2022</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5390D393-4BDD-4BD5-B2BB-8A4406B5C554}" type="slidenum">
              <a:rPr lang="es-CO" smtClean="0"/>
              <a:t>‹Nº›</a:t>
            </a:fld>
            <a:endParaRPr lang="es-CO"/>
          </a:p>
        </p:txBody>
      </p:sp>
    </p:spTree>
    <p:extLst>
      <p:ext uri="{BB962C8B-B14F-4D97-AF65-F5344CB8AC3E}">
        <p14:creationId xmlns:p14="http://schemas.microsoft.com/office/powerpoint/2010/main" val="3461902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2BB27B-D06D-4985-940B-15DBA69A0FF5}" type="datetimeFigureOut">
              <a:rPr lang="es-CO" smtClean="0"/>
              <a:t>23/11/2022</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5390D393-4BDD-4BD5-B2BB-8A4406B5C554}" type="slidenum">
              <a:rPr lang="es-CO" smtClean="0"/>
              <a:t>‹Nº›</a:t>
            </a:fld>
            <a:endParaRPr lang="es-CO"/>
          </a:p>
        </p:txBody>
      </p:sp>
    </p:spTree>
    <p:extLst>
      <p:ext uri="{BB962C8B-B14F-4D97-AF65-F5344CB8AC3E}">
        <p14:creationId xmlns:p14="http://schemas.microsoft.com/office/powerpoint/2010/main" val="1410779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72BB27B-D06D-4985-940B-15DBA69A0FF5}" type="datetimeFigureOut">
              <a:rPr lang="es-CO" smtClean="0"/>
              <a:t>23/11/2022</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5390D393-4BDD-4BD5-B2BB-8A4406B5C554}" type="slidenum">
              <a:rPr lang="es-CO" smtClean="0"/>
              <a:t>‹Nº›</a:t>
            </a:fld>
            <a:endParaRPr lang="es-CO"/>
          </a:p>
        </p:txBody>
      </p:sp>
    </p:spTree>
    <p:extLst>
      <p:ext uri="{BB962C8B-B14F-4D97-AF65-F5344CB8AC3E}">
        <p14:creationId xmlns:p14="http://schemas.microsoft.com/office/powerpoint/2010/main" val="1661542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72BB27B-D06D-4985-940B-15DBA69A0FF5}" type="datetimeFigureOut">
              <a:rPr lang="es-CO" smtClean="0"/>
              <a:t>23/11/2022</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5390D393-4BDD-4BD5-B2BB-8A4406B5C554}" type="slidenum">
              <a:rPr lang="es-CO" smtClean="0"/>
              <a:t>‹Nº›</a:t>
            </a:fld>
            <a:endParaRPr lang="es-CO"/>
          </a:p>
        </p:txBody>
      </p:sp>
    </p:spTree>
    <p:extLst>
      <p:ext uri="{BB962C8B-B14F-4D97-AF65-F5344CB8AC3E}">
        <p14:creationId xmlns:p14="http://schemas.microsoft.com/office/powerpoint/2010/main" val="636200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72BB27B-D06D-4985-940B-15DBA69A0FF5}" type="datetimeFigureOut">
              <a:rPr lang="es-CO" smtClean="0"/>
              <a:t>23/11/2022</a:t>
            </a:fld>
            <a:endParaRPr lang="es-CO"/>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390D393-4BDD-4BD5-B2BB-8A4406B5C554}" type="slidenum">
              <a:rPr lang="es-CO" smtClean="0"/>
              <a:t>‹Nº›</a:t>
            </a:fld>
            <a:endParaRPr lang="es-CO"/>
          </a:p>
        </p:txBody>
      </p:sp>
    </p:spTree>
    <p:extLst>
      <p:ext uri="{BB962C8B-B14F-4D97-AF65-F5344CB8AC3E}">
        <p14:creationId xmlns:p14="http://schemas.microsoft.com/office/powerpoint/2010/main" val="1903974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01B4D4-4663-A986-2DFF-F6ACFA5FF33D}"/>
              </a:ext>
            </a:extLst>
          </p:cNvPr>
          <p:cNvSpPr>
            <a:spLocks noGrp="1"/>
          </p:cNvSpPr>
          <p:nvPr>
            <p:ph type="title"/>
          </p:nvPr>
        </p:nvSpPr>
        <p:spPr/>
        <p:txBody>
          <a:bodyPr/>
          <a:lstStyle/>
          <a:p>
            <a:r>
              <a:rPr lang="es-CO" dirty="0"/>
              <a:t>Documento PRAE 2023-2025</a:t>
            </a:r>
          </a:p>
        </p:txBody>
      </p:sp>
      <p:sp>
        <p:nvSpPr>
          <p:cNvPr id="3" name="Marcador de contenido 2">
            <a:extLst>
              <a:ext uri="{FF2B5EF4-FFF2-40B4-BE49-F238E27FC236}">
                <a16:creationId xmlns:a16="http://schemas.microsoft.com/office/drawing/2014/main" id="{59E01BB2-6877-2EA1-3972-547E00DDDDD5}"/>
              </a:ext>
            </a:extLst>
          </p:cNvPr>
          <p:cNvSpPr>
            <a:spLocks noGrp="1"/>
          </p:cNvSpPr>
          <p:nvPr>
            <p:ph idx="1"/>
          </p:nvPr>
        </p:nvSpPr>
        <p:spPr>
          <a:xfrm>
            <a:off x="677334" y="1621971"/>
            <a:ext cx="8596668" cy="4419391"/>
          </a:xfrm>
        </p:spPr>
        <p:txBody>
          <a:bodyPr>
            <a:normAutofit/>
          </a:bodyPr>
          <a:lstStyle/>
          <a:p>
            <a:pPr marL="0" indent="0" algn="ctr">
              <a:buNone/>
            </a:pPr>
            <a:r>
              <a:rPr lang="es-CO" sz="4400" b="1" dirty="0"/>
              <a:t>EJE CENTRAL: Nuestra huella ambiental</a:t>
            </a:r>
          </a:p>
        </p:txBody>
      </p:sp>
      <p:sp>
        <p:nvSpPr>
          <p:cNvPr id="5" name="CuadroTexto 4">
            <a:extLst>
              <a:ext uri="{FF2B5EF4-FFF2-40B4-BE49-F238E27FC236}">
                <a16:creationId xmlns:a16="http://schemas.microsoft.com/office/drawing/2014/main" id="{A17FE0C5-E680-3DE0-9980-3DA110C7B63B}"/>
              </a:ext>
            </a:extLst>
          </p:cNvPr>
          <p:cNvSpPr txBox="1"/>
          <p:nvPr/>
        </p:nvSpPr>
        <p:spPr>
          <a:xfrm>
            <a:off x="1755322" y="4386337"/>
            <a:ext cx="2588078" cy="1675267"/>
          </a:xfrm>
          <a:prstGeom prst="rect">
            <a:avLst/>
          </a:prstGeom>
          <a:noFill/>
        </p:spPr>
        <p:txBody>
          <a:bodyPr wrap="square">
            <a:spAutoFit/>
          </a:bodyPr>
          <a:lstStyle/>
          <a:p>
            <a:pPr algn="ctr">
              <a:lnSpc>
                <a:spcPct val="200000"/>
              </a:lnSpc>
              <a:spcAft>
                <a:spcPts val="1000"/>
              </a:spcAft>
            </a:pPr>
            <a:r>
              <a:rPr lang="es-CO" sz="1800" b="1" dirty="0">
                <a:effectLst/>
                <a:latin typeface="Times New Roman" panose="02020603050405020304" pitchFamily="18" charset="0"/>
                <a:ea typeface="Calibri" panose="020F0502020204030204" pitchFamily="34" charset="0"/>
                <a:cs typeface="Times New Roman" panose="02020603050405020304" pitchFamily="18" charset="0"/>
              </a:rPr>
              <a:t>Retomado Documentos PRAE 2012, 2015, 2019 y 2021</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n 6" descr="Dibujo animado de un animal con la boca abierta&#10;&#10;Descripción generada automáticamente con confianza baja">
            <a:extLst>
              <a:ext uri="{FF2B5EF4-FFF2-40B4-BE49-F238E27FC236}">
                <a16:creationId xmlns:a16="http://schemas.microsoft.com/office/drawing/2014/main" id="{6AC9B665-B442-50AA-F61B-7E5C03F69A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1388" y="3191718"/>
            <a:ext cx="2811635" cy="2830893"/>
          </a:xfrm>
          <a:prstGeom prst="rect">
            <a:avLst/>
          </a:prstGeom>
        </p:spPr>
      </p:pic>
    </p:spTree>
    <p:extLst>
      <p:ext uri="{BB962C8B-B14F-4D97-AF65-F5344CB8AC3E}">
        <p14:creationId xmlns:p14="http://schemas.microsoft.com/office/powerpoint/2010/main" val="464485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 jardín de una casa&#10;&#10;Descripción generada automáticamente">
            <a:extLst>
              <a:ext uri="{FF2B5EF4-FFF2-40B4-BE49-F238E27FC236}">
                <a16:creationId xmlns:a16="http://schemas.microsoft.com/office/drawing/2014/main" id="{3EDD2E76-3927-2BA7-8C36-FFD739AB75A8}"/>
              </a:ext>
            </a:extLst>
          </p:cNvPr>
          <p:cNvPicPr>
            <a:picLocks noChangeAspect="1"/>
          </p:cNvPicPr>
          <p:nvPr/>
        </p:nvPicPr>
        <p:blipFill rotWithShape="1">
          <a:blip r:embed="rId2">
            <a:extLst>
              <a:ext uri="{28A0092B-C50C-407E-A947-70E740481C1C}">
                <a14:useLocalDpi xmlns:a14="http://schemas.microsoft.com/office/drawing/2010/main" val="0"/>
              </a:ext>
            </a:extLst>
          </a:blip>
          <a:srcRect l="1336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3" name="Marcador de contenido 2">
            <a:extLst>
              <a:ext uri="{FF2B5EF4-FFF2-40B4-BE49-F238E27FC236}">
                <a16:creationId xmlns:a16="http://schemas.microsoft.com/office/drawing/2014/main" id="{B9257B5B-1645-A865-72B5-E71CAEDE9AB0}"/>
              </a:ext>
            </a:extLst>
          </p:cNvPr>
          <p:cNvSpPr>
            <a:spLocks noGrp="1"/>
          </p:cNvSpPr>
          <p:nvPr>
            <p:ph idx="1"/>
          </p:nvPr>
        </p:nvSpPr>
        <p:spPr>
          <a:xfrm>
            <a:off x="217714" y="859971"/>
            <a:ext cx="4898572" cy="5181391"/>
          </a:xfrm>
        </p:spPr>
        <p:txBody>
          <a:bodyPr>
            <a:normAutofit/>
          </a:bodyPr>
          <a:lstStyle/>
          <a:p>
            <a:pPr marL="742950" lvl="1" indent="-285750">
              <a:spcAft>
                <a:spcPts val="1000"/>
              </a:spcAft>
              <a:buFont typeface="+mj-lt"/>
              <a:buAutoNum type="arabicPeriod"/>
            </a:pPr>
            <a:r>
              <a:rPr lang="es-ES" sz="2000" b="1" dirty="0">
                <a:effectLst/>
                <a:latin typeface="Abadi" panose="020B0604020104020204" pitchFamily="34" charset="0"/>
                <a:ea typeface="Calibri" panose="020F0502020204030204" pitchFamily="34" charset="0"/>
                <a:cs typeface="Times New Roman" panose="02020603050405020304" pitchFamily="18" charset="0"/>
              </a:rPr>
              <a:t>Componente pedagógico</a:t>
            </a:r>
          </a:p>
          <a:p>
            <a:pPr marL="742950" lvl="1" indent="-285750">
              <a:spcAft>
                <a:spcPts val="1000"/>
              </a:spcAft>
              <a:buFont typeface="+mj-lt"/>
              <a:buAutoNum type="arabicPeriod"/>
            </a:pPr>
            <a:endParaRPr lang="es-ES" sz="2000" dirty="0">
              <a:latin typeface="Abadi" panose="020B0604020104020204" pitchFamily="34" charset="0"/>
              <a:ea typeface="Calibri" panose="020F0502020204030204" pitchFamily="34" charset="0"/>
              <a:cs typeface="Times New Roman" panose="02020603050405020304" pitchFamily="18" charset="0"/>
            </a:endParaRPr>
          </a:p>
          <a:p>
            <a:pPr marL="457200" lvl="1" indent="0">
              <a:spcAft>
                <a:spcPts val="1000"/>
              </a:spcAft>
              <a:buNone/>
            </a:pPr>
            <a:r>
              <a:rPr lang="es-ES" sz="2000" dirty="0">
                <a:effectLst/>
                <a:latin typeface="Abadi" panose="020B0604020104020204" pitchFamily="34" charset="0"/>
                <a:ea typeface="Calibri" panose="020F0502020204030204" pitchFamily="34" charset="0"/>
              </a:rPr>
              <a:t>La educación ambiental en el IPN</a:t>
            </a:r>
            <a:endParaRPr lang="es-ES" sz="2000" dirty="0">
              <a:effectLst/>
              <a:latin typeface="Abadi" panose="020B0604020104020204" pitchFamily="34" charset="0"/>
              <a:ea typeface="Calibri" panose="020F0502020204030204" pitchFamily="34" charset="0"/>
              <a:cs typeface="Times New Roman" panose="02020603050405020304" pitchFamily="18" charset="0"/>
            </a:endParaRPr>
          </a:p>
          <a:p>
            <a:pPr marL="457200" lvl="1" indent="0">
              <a:spcAft>
                <a:spcPts val="1000"/>
              </a:spcAft>
              <a:buNone/>
            </a:pPr>
            <a:r>
              <a:rPr lang="es-ES" sz="2000" dirty="0">
                <a:effectLst/>
                <a:latin typeface="Abadi" panose="020B0604020104020204" pitchFamily="34" charset="0"/>
                <a:ea typeface="Calibri" panose="020F0502020204030204" pitchFamily="34" charset="0"/>
              </a:rPr>
              <a:t>Proyecto ambiental escolar (PRAE)</a:t>
            </a:r>
            <a:endParaRPr lang="es-ES" sz="2000" dirty="0">
              <a:latin typeface="Abadi" panose="020B0604020104020204" pitchFamily="34" charset="0"/>
              <a:ea typeface="Calibri" panose="020F0502020204030204" pitchFamily="34" charset="0"/>
              <a:cs typeface="Times New Roman" panose="02020603050405020304" pitchFamily="18" charset="0"/>
            </a:endParaRPr>
          </a:p>
          <a:p>
            <a:pPr marL="457200" lvl="1" indent="0">
              <a:spcAft>
                <a:spcPts val="1000"/>
              </a:spcAft>
              <a:buNone/>
            </a:pPr>
            <a:r>
              <a:rPr lang="es-ES" sz="2000" dirty="0">
                <a:effectLst/>
                <a:latin typeface="Abadi" panose="020B0604020104020204" pitchFamily="34" charset="0"/>
                <a:ea typeface="Times New Roman" panose="02020603050405020304" pitchFamily="18" charset="0"/>
                <a:cs typeface="Times New Roman" panose="02020603050405020304" pitchFamily="18" charset="0"/>
              </a:rPr>
              <a:t>Didáctica de la EA</a:t>
            </a:r>
            <a:endParaRPr lang="es-CO" sz="2000" dirty="0">
              <a:effectLst/>
              <a:latin typeface="Abadi" panose="020B0604020104020204" pitchFamily="34" charset="0"/>
              <a:ea typeface="Calibri" panose="020F0502020204030204" pitchFamily="34" charset="0"/>
              <a:cs typeface="Times New Roman" panose="02020603050405020304" pitchFamily="18" charset="0"/>
            </a:endParaRPr>
          </a:p>
          <a:p>
            <a:pPr marL="457200" lvl="1" indent="0">
              <a:spcAft>
                <a:spcPts val="1000"/>
              </a:spcAft>
              <a:buNone/>
            </a:pPr>
            <a:r>
              <a:rPr lang="es-ES" sz="2000" dirty="0">
                <a:effectLst/>
                <a:latin typeface="Abadi" panose="020B0604020104020204" pitchFamily="34" charset="0"/>
                <a:ea typeface="Times New Roman" panose="02020603050405020304" pitchFamily="18" charset="0"/>
              </a:rPr>
              <a:t>Comité y líderes ambientales</a:t>
            </a:r>
            <a:endParaRPr lang="es-ES" sz="2000" dirty="0">
              <a:effectLst/>
              <a:latin typeface="Abadi" panose="020B0604020104020204" pitchFamily="34" charset="0"/>
              <a:ea typeface="Times New Roman" panose="02020603050405020304" pitchFamily="18" charset="0"/>
              <a:cs typeface="Times New Roman" panose="02020603050405020304" pitchFamily="18" charset="0"/>
            </a:endParaRPr>
          </a:p>
          <a:p>
            <a:pPr marL="457200" lvl="1" indent="0">
              <a:spcAft>
                <a:spcPts val="1000"/>
              </a:spcAft>
              <a:buNone/>
            </a:pPr>
            <a:endParaRPr lang="es-CO" dirty="0">
              <a:effectLst/>
              <a:latin typeface="Calibri" panose="020F0502020204030204" pitchFamily="34" charset="0"/>
              <a:ea typeface="Calibri" panose="020F0502020204030204" pitchFamily="34" charset="0"/>
              <a:cs typeface="Times New Roman" panose="02020603050405020304" pitchFamily="18" charset="0"/>
            </a:endParaRPr>
          </a:p>
          <a:p>
            <a:endParaRPr lang="es-CO" dirty="0"/>
          </a:p>
        </p:txBody>
      </p:sp>
    </p:spTree>
    <p:extLst>
      <p:ext uri="{BB962C8B-B14F-4D97-AF65-F5344CB8AC3E}">
        <p14:creationId xmlns:p14="http://schemas.microsoft.com/office/powerpoint/2010/main" val="2402562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texto, pasto, edificio, señal&#10;&#10;Descripción generada automáticamente">
            <a:extLst>
              <a:ext uri="{FF2B5EF4-FFF2-40B4-BE49-F238E27FC236}">
                <a16:creationId xmlns:a16="http://schemas.microsoft.com/office/drawing/2014/main" id="{A8BC946E-3E99-DA95-C043-7469DCFEECB2}"/>
              </a:ext>
            </a:extLst>
          </p:cNvPr>
          <p:cNvPicPr>
            <a:picLocks noChangeAspect="1"/>
          </p:cNvPicPr>
          <p:nvPr/>
        </p:nvPicPr>
        <p:blipFill rotWithShape="1">
          <a:blip r:embed="rId2">
            <a:extLst>
              <a:ext uri="{28A0092B-C50C-407E-A947-70E740481C1C}">
                <a14:useLocalDpi xmlns:a14="http://schemas.microsoft.com/office/drawing/2010/main" val="0"/>
              </a:ext>
            </a:extLst>
          </a:blip>
          <a:srcRect t="8830" r="1" b="2040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3" name="Marcador de contenido 2">
            <a:extLst>
              <a:ext uri="{FF2B5EF4-FFF2-40B4-BE49-F238E27FC236}">
                <a16:creationId xmlns:a16="http://schemas.microsoft.com/office/drawing/2014/main" id="{1830AA79-36E5-7383-1997-9B7642CB3FFA}"/>
              </a:ext>
            </a:extLst>
          </p:cNvPr>
          <p:cNvSpPr>
            <a:spLocks noGrp="1"/>
          </p:cNvSpPr>
          <p:nvPr>
            <p:ph idx="1"/>
          </p:nvPr>
        </p:nvSpPr>
        <p:spPr>
          <a:xfrm>
            <a:off x="217714" y="523828"/>
            <a:ext cx="4637314" cy="5801876"/>
          </a:xfrm>
        </p:spPr>
        <p:txBody>
          <a:bodyPr>
            <a:normAutofit lnSpcReduction="10000"/>
          </a:bodyPr>
          <a:lstStyle/>
          <a:p>
            <a:pPr marL="742950" lvl="1" indent="-285750">
              <a:lnSpc>
                <a:spcPct val="90000"/>
              </a:lnSpc>
              <a:spcAft>
                <a:spcPts val="1000"/>
              </a:spcAft>
              <a:buFont typeface="+mj-lt"/>
              <a:buAutoNum type="arabicPeriod"/>
            </a:pPr>
            <a:r>
              <a:rPr lang="es-ES" sz="2000" b="1" dirty="0">
                <a:effectLst/>
                <a:latin typeface="Abadi" panose="020B0604020104020204" pitchFamily="34" charset="0"/>
                <a:ea typeface="Calibri" panose="020F0502020204030204" pitchFamily="34" charset="0"/>
                <a:cs typeface="Times New Roman" panose="02020603050405020304" pitchFamily="18" charset="0"/>
              </a:rPr>
              <a:t>Componente legal</a:t>
            </a:r>
          </a:p>
          <a:p>
            <a:pPr marL="342900" lvl="0" indent="-342900">
              <a:lnSpc>
                <a:spcPct val="90000"/>
              </a:lnSpc>
              <a:spcAft>
                <a:spcPts val="1000"/>
              </a:spcAft>
              <a:buFont typeface="Symbol" panose="05050102010706020507" pitchFamily="18" charset="2"/>
              <a:buChar char=""/>
            </a:pPr>
            <a:r>
              <a:rPr lang="es-ES" sz="2000" dirty="0">
                <a:effectLst/>
                <a:latin typeface="Abadi" panose="020B0604020104020204" pitchFamily="34" charset="0"/>
                <a:ea typeface="Calibri" panose="020F0502020204030204" pitchFamily="34" charset="0"/>
                <a:cs typeface="Times New Roman" panose="02020603050405020304" pitchFamily="18" charset="0"/>
              </a:rPr>
              <a:t>Acuerdo 01 de 2019 por el cual se reglamenta la comisión intersectorial de Educación Ambiental-CIDEA</a:t>
            </a:r>
            <a:endParaRPr lang="es-CO" sz="2000" dirty="0">
              <a:effectLst/>
              <a:latin typeface="Abadi" panose="020B0604020104020204" pitchFamily="34" charset="0"/>
              <a:ea typeface="Calibri" panose="020F0502020204030204" pitchFamily="34" charset="0"/>
              <a:cs typeface="Times New Roman" panose="02020603050405020304" pitchFamily="18" charset="0"/>
            </a:endParaRPr>
          </a:p>
          <a:p>
            <a:pPr marL="342900" lvl="0" indent="-342900">
              <a:lnSpc>
                <a:spcPct val="90000"/>
              </a:lnSpc>
              <a:spcAft>
                <a:spcPts val="1000"/>
              </a:spcAft>
              <a:buFont typeface="Symbol" panose="05050102010706020507" pitchFamily="18" charset="2"/>
              <a:buChar char=""/>
            </a:pPr>
            <a:r>
              <a:rPr lang="es-ES" sz="2000" dirty="0">
                <a:effectLst/>
                <a:latin typeface="Abadi" panose="020B0604020104020204" pitchFamily="34" charset="0"/>
                <a:ea typeface="Calibri" panose="020F0502020204030204" pitchFamily="34" charset="0"/>
                <a:cs typeface="Times New Roman" panose="02020603050405020304" pitchFamily="18" charset="0"/>
              </a:rPr>
              <a:t>Ley 2169 de 22 de diciembre de 2021 por la cual se impulsa el desarrollo de acciones entorno a bajas emisiones de carbono en el país mediante el carbono neutral y la resiliencia climática.</a:t>
            </a:r>
            <a:endParaRPr lang="es-CO" sz="2000" dirty="0">
              <a:effectLst/>
              <a:latin typeface="Abadi" panose="020B0604020104020204" pitchFamily="34" charset="0"/>
              <a:ea typeface="Calibri" panose="020F0502020204030204" pitchFamily="34" charset="0"/>
              <a:cs typeface="Times New Roman" panose="02020603050405020304" pitchFamily="18" charset="0"/>
            </a:endParaRPr>
          </a:p>
          <a:p>
            <a:pPr marL="342900" lvl="0" indent="-342900">
              <a:lnSpc>
                <a:spcPct val="90000"/>
              </a:lnSpc>
              <a:spcAft>
                <a:spcPts val="1000"/>
              </a:spcAft>
              <a:buFont typeface="Symbol" panose="05050102010706020507" pitchFamily="18" charset="2"/>
              <a:buChar char=""/>
            </a:pPr>
            <a:r>
              <a:rPr lang="es-ES" sz="2000" dirty="0">
                <a:effectLst/>
                <a:latin typeface="Abadi" panose="020B0604020104020204" pitchFamily="34" charset="0"/>
                <a:ea typeface="Calibri" panose="020F0502020204030204" pitchFamily="34" charset="0"/>
                <a:cs typeface="Times New Roman" panose="02020603050405020304" pitchFamily="18" charset="0"/>
              </a:rPr>
              <a:t>Acuerdo 113 de 2021 por el cual se integra la protección animal a los PRAES de las instituciones educativas ubicadas en el distrito capital.</a:t>
            </a:r>
          </a:p>
          <a:p>
            <a:pPr marL="342900" lvl="0" indent="-342900">
              <a:lnSpc>
                <a:spcPct val="90000"/>
              </a:lnSpc>
              <a:spcAft>
                <a:spcPts val="1000"/>
              </a:spcAft>
              <a:buFont typeface="Symbol" panose="05050102010706020507" pitchFamily="18" charset="2"/>
              <a:buChar char=""/>
            </a:pPr>
            <a:r>
              <a:rPr lang="es-CO" sz="2000" dirty="0">
                <a:effectLst/>
                <a:latin typeface="Abadi" panose="020B0604020104020204" pitchFamily="34" charset="0"/>
                <a:ea typeface="Calibri" panose="020F0502020204030204" pitchFamily="34" charset="0"/>
                <a:cs typeface="Times New Roman" panose="02020603050405020304" pitchFamily="18" charset="0"/>
              </a:rPr>
              <a:t>Derechos básicos de aprendizaje</a:t>
            </a:r>
          </a:p>
          <a:p>
            <a:pPr marL="342900" lvl="0" indent="-342900">
              <a:lnSpc>
                <a:spcPct val="90000"/>
              </a:lnSpc>
              <a:spcAft>
                <a:spcPts val="1000"/>
              </a:spcAft>
              <a:buFont typeface="Symbol" panose="05050102010706020507" pitchFamily="18" charset="2"/>
              <a:buChar char=""/>
            </a:pPr>
            <a:r>
              <a:rPr lang="es-CO" sz="2000" dirty="0">
                <a:effectLst/>
                <a:latin typeface="Abadi" panose="020B0604020104020204" pitchFamily="34" charset="0"/>
                <a:ea typeface="Calibri" panose="020F0502020204030204" pitchFamily="34" charset="0"/>
                <a:cs typeface="Times New Roman" panose="02020603050405020304" pitchFamily="18" charset="0"/>
              </a:rPr>
              <a:t>Estándares básicos de competencias</a:t>
            </a:r>
          </a:p>
          <a:p>
            <a:pPr marL="457200" lvl="1" indent="0">
              <a:lnSpc>
                <a:spcPct val="90000"/>
              </a:lnSpc>
              <a:spcAft>
                <a:spcPts val="1000"/>
              </a:spcAft>
              <a:buNone/>
            </a:pP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s-CO" sz="1100" dirty="0"/>
          </a:p>
        </p:txBody>
      </p:sp>
    </p:spTree>
    <p:extLst>
      <p:ext uri="{BB962C8B-B14F-4D97-AF65-F5344CB8AC3E}">
        <p14:creationId xmlns:p14="http://schemas.microsoft.com/office/powerpoint/2010/main" val="2764280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0894BD7-132D-E8EF-875B-30A7B28B42DC}"/>
              </a:ext>
            </a:extLst>
          </p:cNvPr>
          <p:cNvSpPr>
            <a:spLocks noGrp="1"/>
          </p:cNvSpPr>
          <p:nvPr>
            <p:ph idx="1"/>
          </p:nvPr>
        </p:nvSpPr>
        <p:spPr>
          <a:xfrm>
            <a:off x="677334" y="903514"/>
            <a:ext cx="4580466" cy="4539343"/>
          </a:xfrm>
        </p:spPr>
        <p:txBody>
          <a:bodyPr>
            <a:normAutofit/>
          </a:bodyPr>
          <a:lstStyle/>
          <a:p>
            <a:r>
              <a:rPr lang="es-ES" sz="2000" dirty="0">
                <a:effectLst/>
                <a:latin typeface="Abadi" panose="020B0604020104020204" pitchFamily="34" charset="0"/>
                <a:ea typeface="Calibri" panose="020F0502020204030204" pitchFamily="34" charset="0"/>
                <a:cs typeface="Times New Roman" panose="02020603050405020304" pitchFamily="18" charset="0"/>
              </a:rPr>
              <a:t>Componente de gestión ambiental</a:t>
            </a:r>
            <a:endParaRPr lang="es-CO" sz="2000" dirty="0">
              <a:effectLst/>
              <a:latin typeface="Abadi" panose="020B0604020104020204" pitchFamily="34" charset="0"/>
              <a:ea typeface="Calibri" panose="020F0502020204030204" pitchFamily="34" charset="0"/>
              <a:cs typeface="Times New Roman" panose="02020603050405020304" pitchFamily="18" charset="0"/>
            </a:endParaRPr>
          </a:p>
          <a:p>
            <a:pPr marL="0" indent="0">
              <a:buNone/>
            </a:pPr>
            <a:r>
              <a:rPr lang="es-ES" sz="2000" dirty="0">
                <a:effectLst/>
                <a:latin typeface="Abadi" panose="020B0604020104020204" pitchFamily="34" charset="0"/>
                <a:ea typeface="Times New Roman" panose="02020603050405020304" pitchFamily="18" charset="0"/>
              </a:rPr>
              <a:t>Este Sistema de Gestión Ambiental fue creado mediante la Resolución No. 777 del 21 de junio de 2018. </a:t>
            </a:r>
          </a:p>
          <a:p>
            <a:pPr marL="0" indent="0">
              <a:buNone/>
            </a:pPr>
            <a:r>
              <a:rPr lang="es-ES" sz="2000" dirty="0">
                <a:effectLst/>
                <a:latin typeface="Abadi" panose="020B0604020104020204" pitchFamily="34" charset="0"/>
                <a:ea typeface="Times New Roman" panose="02020603050405020304" pitchFamily="18" charset="0"/>
              </a:rPr>
              <a:t>Gestión Integral de los Residuos Sólidos: </a:t>
            </a:r>
            <a:endParaRPr lang="es-ES" sz="2000" dirty="0">
              <a:latin typeface="Abadi" panose="020B0604020104020204" pitchFamily="34" charset="0"/>
              <a:ea typeface="Times New Roman" panose="02020603050405020304" pitchFamily="18" charset="0"/>
            </a:endParaRPr>
          </a:p>
          <a:p>
            <a:pPr marL="0" indent="0">
              <a:buNone/>
            </a:pPr>
            <a:r>
              <a:rPr lang="es-ES" sz="2000" dirty="0">
                <a:effectLst/>
                <a:latin typeface="Abadi" panose="020B0604020104020204" pitchFamily="34" charset="0"/>
                <a:ea typeface="Times New Roman" panose="02020603050405020304" pitchFamily="18" charset="0"/>
              </a:rPr>
              <a:t>Gestión Integral de los Residuos Líquidos: </a:t>
            </a:r>
          </a:p>
          <a:p>
            <a:pPr marL="0" indent="0">
              <a:buNone/>
            </a:pPr>
            <a:r>
              <a:rPr lang="es-ES" sz="2000" dirty="0">
                <a:effectLst/>
                <a:latin typeface="Abadi" panose="020B0604020104020204" pitchFamily="34" charset="0"/>
                <a:ea typeface="Times New Roman" panose="02020603050405020304" pitchFamily="18" charset="0"/>
              </a:rPr>
              <a:t>Uso y Ahorro Eficiente de los Recursos Hídricos y Energéticos</a:t>
            </a:r>
            <a:endParaRPr lang="es-ES" sz="2000" dirty="0">
              <a:latin typeface="Abadi" panose="020B0604020104020204" pitchFamily="34" charset="0"/>
              <a:ea typeface="Times New Roman" panose="02020603050405020304" pitchFamily="18" charset="0"/>
            </a:endParaRPr>
          </a:p>
          <a:p>
            <a:pPr marL="0" indent="0">
              <a:buNone/>
            </a:pPr>
            <a:r>
              <a:rPr lang="es-ES" sz="2000" dirty="0">
                <a:effectLst/>
                <a:latin typeface="Abadi" panose="020B0604020104020204" pitchFamily="34" charset="0"/>
                <a:ea typeface="Times New Roman" panose="02020603050405020304" pitchFamily="18" charset="0"/>
              </a:rPr>
              <a:t>Educación Ambiental</a:t>
            </a:r>
            <a:endParaRPr lang="es-CO" sz="2000" dirty="0">
              <a:latin typeface="Abadi" panose="020B0604020104020204" pitchFamily="34" charset="0"/>
            </a:endParaRPr>
          </a:p>
        </p:txBody>
      </p:sp>
      <p:graphicFrame>
        <p:nvGraphicFramePr>
          <p:cNvPr id="4" name="Objeto 3">
            <a:extLst>
              <a:ext uri="{FF2B5EF4-FFF2-40B4-BE49-F238E27FC236}">
                <a16:creationId xmlns:a16="http://schemas.microsoft.com/office/drawing/2014/main" id="{52932438-2EDD-08E9-30E9-1DDBD125E19B}"/>
              </a:ext>
            </a:extLst>
          </p:cNvPr>
          <p:cNvGraphicFramePr>
            <a:graphicFrameLocks noChangeAspect="1"/>
          </p:cNvGraphicFramePr>
          <p:nvPr/>
        </p:nvGraphicFramePr>
        <p:xfrm>
          <a:off x="5178123" y="522111"/>
          <a:ext cx="4580466" cy="6107288"/>
        </p:xfrm>
        <a:graphic>
          <a:graphicData uri="http://schemas.openxmlformats.org/presentationml/2006/ole">
            <mc:AlternateContent xmlns:mc="http://schemas.openxmlformats.org/markup-compatibility/2006">
              <mc:Choice xmlns:v="urn:schemas-microsoft-com:vml" Requires="v">
                <p:oleObj name="Acrobat Document" r:id="rId2" imgW="3429000" imgH="4572000" progId="Acrobat.Document.DC">
                  <p:embed/>
                </p:oleObj>
              </mc:Choice>
              <mc:Fallback>
                <p:oleObj name="Acrobat Document" r:id="rId2" imgW="3429000" imgH="4572000" progId="Acrobat.Document.DC">
                  <p:embed/>
                  <p:pic>
                    <p:nvPicPr>
                      <p:cNvPr id="4" name="Objeto 3">
                        <a:extLst>
                          <a:ext uri="{FF2B5EF4-FFF2-40B4-BE49-F238E27FC236}">
                            <a16:creationId xmlns:a16="http://schemas.microsoft.com/office/drawing/2014/main" id="{52932438-2EDD-08E9-30E9-1DDBD125E19B}"/>
                          </a:ext>
                        </a:extLst>
                      </p:cNvPr>
                      <p:cNvPicPr/>
                      <p:nvPr/>
                    </p:nvPicPr>
                    <p:blipFill>
                      <a:blip r:embed="rId3"/>
                      <a:stretch>
                        <a:fillRect/>
                      </a:stretch>
                    </p:blipFill>
                    <p:spPr>
                      <a:xfrm>
                        <a:off x="5178123" y="522111"/>
                        <a:ext cx="4580466" cy="6107288"/>
                      </a:xfrm>
                      <a:prstGeom prst="rect">
                        <a:avLst/>
                      </a:prstGeom>
                    </p:spPr>
                  </p:pic>
                </p:oleObj>
              </mc:Fallback>
            </mc:AlternateContent>
          </a:graphicData>
        </a:graphic>
      </p:graphicFrame>
    </p:spTree>
    <p:extLst>
      <p:ext uri="{BB962C8B-B14F-4D97-AF65-F5344CB8AC3E}">
        <p14:creationId xmlns:p14="http://schemas.microsoft.com/office/powerpoint/2010/main" val="1581634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8A6530D-6115-BDBB-40FD-4930EC89DC08}"/>
              </a:ext>
            </a:extLst>
          </p:cNvPr>
          <p:cNvPicPr>
            <a:picLocks noChangeAspect="1"/>
          </p:cNvPicPr>
          <p:nvPr/>
        </p:nvPicPr>
        <p:blipFill rotWithShape="1">
          <a:blip r:embed="rId2">
            <a:extLst>
              <a:ext uri="{28A0092B-C50C-407E-A947-70E740481C1C}">
                <a14:useLocalDpi xmlns:a14="http://schemas.microsoft.com/office/drawing/2010/main" val="0"/>
              </a:ext>
            </a:extLst>
          </a:blip>
          <a:srcRect t="6202" r="-2" b="7229"/>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3" name="Marcador de contenido 2">
            <a:extLst>
              <a:ext uri="{FF2B5EF4-FFF2-40B4-BE49-F238E27FC236}">
                <a16:creationId xmlns:a16="http://schemas.microsoft.com/office/drawing/2014/main" id="{9AC94116-3001-A11F-71C6-8EABB413707E}"/>
              </a:ext>
            </a:extLst>
          </p:cNvPr>
          <p:cNvSpPr>
            <a:spLocks noGrp="1"/>
          </p:cNvSpPr>
          <p:nvPr>
            <p:ph idx="1"/>
          </p:nvPr>
        </p:nvSpPr>
        <p:spPr>
          <a:xfrm>
            <a:off x="141513" y="348343"/>
            <a:ext cx="4920343" cy="6389914"/>
          </a:xfrm>
        </p:spPr>
        <p:txBody>
          <a:bodyPr numCol="2">
            <a:normAutofit fontScale="62500" lnSpcReduction="20000"/>
          </a:bodyPr>
          <a:lstStyle/>
          <a:p>
            <a:pPr marL="342900" lvl="0" indent="-342900">
              <a:lnSpc>
                <a:spcPct val="90000"/>
              </a:lnSpc>
              <a:spcAft>
                <a:spcPts val="1000"/>
              </a:spcAft>
              <a:buFont typeface="+mj-lt"/>
              <a:buAutoNum type="arabicPeriod"/>
            </a:pPr>
            <a:r>
              <a:rPr lang="es-ES" sz="2000" b="1" dirty="0">
                <a:effectLst/>
                <a:latin typeface="Times New Roman" panose="02020603050405020304" pitchFamily="18" charset="0"/>
                <a:ea typeface="Calibri" panose="020F0502020204030204" pitchFamily="34" charset="0"/>
                <a:cs typeface="Times New Roman" panose="02020603050405020304" pitchFamily="18" charset="0"/>
              </a:rPr>
              <a:t>Metodología</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90000"/>
              </a:lnSpc>
              <a:spcAft>
                <a:spcPts val="1000"/>
              </a:spcAft>
              <a:buFont typeface="+mj-lt"/>
              <a:buAutoNum type="arabicPeriod"/>
            </a:pPr>
            <a:r>
              <a:rPr lang="es-ES" sz="2000" b="1" dirty="0">
                <a:effectLst/>
                <a:latin typeface="Times New Roman" panose="02020603050405020304" pitchFamily="18" charset="0"/>
                <a:ea typeface="Calibri" panose="020F0502020204030204" pitchFamily="34" charset="0"/>
                <a:cs typeface="Times New Roman" panose="02020603050405020304" pitchFamily="18" charset="0"/>
              </a:rPr>
              <a:t>Acciones y estrategias pedagógicas y didácticas</a:t>
            </a:r>
          </a:p>
          <a:p>
            <a:pPr marL="342900" lvl="0" indent="-342900">
              <a:lnSpc>
                <a:spcPct val="90000"/>
              </a:lnSpc>
              <a:spcAft>
                <a:spcPts val="1000"/>
              </a:spcAft>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Jornadas embellecimiento y cuidado del entorno</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90000"/>
              </a:lnSpc>
              <a:spcAft>
                <a:spcPts val="1000"/>
              </a:spcAft>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Cartografía del IPN</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90000"/>
              </a:lnSpc>
              <a:spcAft>
                <a:spcPts val="1000"/>
              </a:spcAft>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Alianzas estratégicas con gestión ambiental UPN, secretaria Distrital de Ambiente, jardín Botánico y EAAB para capacitaciones permanentes.</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90000"/>
              </a:lnSpc>
              <a:spcAft>
                <a:spcPts val="1000"/>
              </a:spcAft>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Campañas con egresados que motiven el reconocimiento del IPN como espacio de impacto ambiental</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90000"/>
              </a:lnSpc>
              <a:spcAft>
                <a:spcPts val="1000"/>
              </a:spcAft>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Semana ambiental IPN</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90000"/>
              </a:lnSpc>
              <a:spcAft>
                <a:spcPts val="1000"/>
              </a:spcAft>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Jornada de cuidado y limpieza de nuestros espacios </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90000"/>
              </a:lnSpc>
              <a:spcAft>
                <a:spcPts val="1000"/>
              </a:spcAft>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Construcción de Muros verdes</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90000"/>
              </a:lnSpc>
              <a:spcAft>
                <a:spcPts val="1000"/>
              </a:spcAft>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Comparendos ambientales desde la convivencia restaurativa</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90000"/>
              </a:lnSpc>
              <a:spcAft>
                <a:spcPts val="1000"/>
              </a:spcAft>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Reconocimiento de puntos ambientales</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90000"/>
              </a:lnSpc>
              <a:spcAft>
                <a:spcPts val="1000"/>
              </a:spcAft>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Puntos de reciclaje y ecológicos</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90000"/>
              </a:lnSpc>
              <a:spcAft>
                <a:spcPts val="1000"/>
              </a:spcAft>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Carrera verde como escenario de motivación para el reciclaje</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90000"/>
              </a:lnSpc>
              <a:spcAft>
                <a:spcPts val="1000"/>
              </a:spcAft>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Jornada de cuidado de mascotas</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90000"/>
              </a:lnSpc>
              <a:spcAft>
                <a:spcPts val="1000"/>
              </a:spcAft>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Concurso de dibujo, ilustración y fotografía ambiental</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90000"/>
              </a:lnSpc>
              <a:spcAft>
                <a:spcPts val="1000"/>
              </a:spcAft>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Jornadas de reconocimiento de la biodiversidad del IPN</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90000"/>
              </a:lnSpc>
              <a:spcAft>
                <a:spcPts val="1000"/>
              </a:spcAft>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Articulación PRAE IPN y Gestión ambiental UPN</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90000"/>
              </a:lnSpc>
              <a:spcAft>
                <a:spcPts val="1000"/>
              </a:spcAft>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Grupo de líderes ambientales como grupo infantil y juvenil de investigación ante el CIUP</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90000"/>
              </a:lnSpc>
              <a:spcAft>
                <a:spcPts val="1000"/>
              </a:spcAft>
              <a:buFont typeface="+mj-lt"/>
              <a:buAutoNum type="arabicPeriod"/>
            </a:pP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90000"/>
              </a:lnSpc>
              <a:spcAft>
                <a:spcPts val="1000"/>
              </a:spcAft>
              <a:buFont typeface="+mj-lt"/>
              <a:buAutoNum type="arabicPeriod"/>
            </a:pPr>
            <a:endParaRPr lang="es-ES" sz="2000" dirty="0">
              <a:latin typeface="Times New Roman" panose="02020603050405020304" pitchFamily="18" charset="0"/>
              <a:ea typeface="Calibri" panose="020F0502020204030204" pitchFamily="34" charset="0"/>
              <a:cs typeface="Times New Roman" panose="02020603050405020304" pitchFamily="18" charset="0"/>
            </a:endParaRPr>
          </a:p>
          <a:p>
            <a:pPr marL="685800" lvl="1" indent="-228600">
              <a:lnSpc>
                <a:spcPct val="90000"/>
              </a:lnSpc>
              <a:spcAft>
                <a:spcPts val="1000"/>
              </a:spcAft>
              <a:buAutoNum type="arabicPeriod"/>
            </a:pP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s-CO" sz="500" dirty="0"/>
          </a:p>
        </p:txBody>
      </p:sp>
    </p:spTree>
    <p:extLst>
      <p:ext uri="{BB962C8B-B14F-4D97-AF65-F5344CB8AC3E}">
        <p14:creationId xmlns:p14="http://schemas.microsoft.com/office/powerpoint/2010/main" val="2400842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 grupo de personas sentadas en un jardín&#10;&#10;Descripción generada automáticamente con confianza media">
            <a:extLst>
              <a:ext uri="{FF2B5EF4-FFF2-40B4-BE49-F238E27FC236}">
                <a16:creationId xmlns:a16="http://schemas.microsoft.com/office/drawing/2014/main" id="{DE85472A-C779-AA66-48F1-AE9D5970796F}"/>
              </a:ext>
            </a:extLst>
          </p:cNvPr>
          <p:cNvPicPr>
            <a:picLocks noChangeAspect="1"/>
          </p:cNvPicPr>
          <p:nvPr/>
        </p:nvPicPr>
        <p:blipFill rotWithShape="1">
          <a:blip r:embed="rId2">
            <a:extLst>
              <a:ext uri="{28A0092B-C50C-407E-A947-70E740481C1C}">
                <a14:useLocalDpi xmlns:a14="http://schemas.microsoft.com/office/drawing/2010/main" val="0"/>
              </a:ext>
            </a:extLst>
          </a:blip>
          <a:srcRect l="11961" r="140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3" name="Marcador de contenido 2">
            <a:extLst>
              <a:ext uri="{FF2B5EF4-FFF2-40B4-BE49-F238E27FC236}">
                <a16:creationId xmlns:a16="http://schemas.microsoft.com/office/drawing/2014/main" id="{D5EF65CC-C5C3-D110-6CC7-04D8605DF060}"/>
              </a:ext>
            </a:extLst>
          </p:cNvPr>
          <p:cNvSpPr>
            <a:spLocks noGrp="1"/>
          </p:cNvSpPr>
          <p:nvPr>
            <p:ph idx="1"/>
          </p:nvPr>
        </p:nvSpPr>
        <p:spPr>
          <a:xfrm>
            <a:off x="677333" y="664029"/>
            <a:ext cx="4406295" cy="5377333"/>
          </a:xfrm>
        </p:spPr>
        <p:txBody>
          <a:bodyPr>
            <a:normAutofit/>
          </a:bodyPr>
          <a:lstStyle/>
          <a:p>
            <a:pPr marL="457200" lvl="1" indent="0">
              <a:spcAft>
                <a:spcPts val="1000"/>
              </a:spcAft>
              <a:buNone/>
            </a:pP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Investigación Acción Participativa</a:t>
            </a:r>
          </a:p>
          <a:p>
            <a:pPr marL="685800" lvl="1" indent="-228600">
              <a:spcAft>
                <a:spcPts val="1000"/>
              </a:spcAft>
              <a:buAutoNum type="arabicPeriod"/>
            </a:pPr>
            <a:r>
              <a:rPr lang="es-ES" sz="2400" dirty="0">
                <a:latin typeface="Times New Roman" panose="02020603050405020304" pitchFamily="18" charset="0"/>
                <a:ea typeface="Calibri" panose="020F0502020204030204" pitchFamily="34" charset="0"/>
                <a:cs typeface="Times New Roman" panose="02020603050405020304" pitchFamily="18" charset="0"/>
              </a:rPr>
              <a:t>Diagnóstico</a:t>
            </a:r>
          </a:p>
          <a:p>
            <a:pPr marL="685800" lvl="1" indent="-228600">
              <a:spcAft>
                <a:spcPts val="1000"/>
              </a:spcAft>
              <a:buAutoNum type="arabicPeriod"/>
            </a:pP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Grupo juvenil e infantil, participación de la comunidad</a:t>
            </a:r>
          </a:p>
          <a:p>
            <a:pPr marL="685800" lvl="1" indent="-228600">
              <a:spcAft>
                <a:spcPts val="1000"/>
              </a:spcAft>
              <a:buAutoNum type="arabicPeriod"/>
            </a:pPr>
            <a:r>
              <a:rPr lang="es-ES" sz="2400" dirty="0">
                <a:latin typeface="Times New Roman" panose="02020603050405020304" pitchFamily="18" charset="0"/>
                <a:ea typeface="Calibri" panose="020F0502020204030204" pitchFamily="34" charset="0"/>
                <a:cs typeface="Times New Roman" panose="02020603050405020304" pitchFamily="18" charset="0"/>
              </a:rPr>
              <a:t>Problematización y elaboración de propuestas</a:t>
            </a:r>
          </a:p>
          <a:p>
            <a:pPr marL="685800" lvl="1" indent="-228600">
              <a:spcAft>
                <a:spcPts val="1000"/>
              </a:spcAft>
              <a:buAutoNum type="arabicPeriod"/>
            </a:pP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Programa de acción Integral</a:t>
            </a:r>
          </a:p>
          <a:p>
            <a:endParaRPr lang="es-CO" dirty="0"/>
          </a:p>
        </p:txBody>
      </p:sp>
    </p:spTree>
    <p:extLst>
      <p:ext uri="{BB962C8B-B14F-4D97-AF65-F5344CB8AC3E}">
        <p14:creationId xmlns:p14="http://schemas.microsoft.com/office/powerpoint/2010/main" val="1392184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 grupo de personas en un parque&#10;&#10;Descripción generada automáticamente">
            <a:extLst>
              <a:ext uri="{FF2B5EF4-FFF2-40B4-BE49-F238E27FC236}">
                <a16:creationId xmlns:a16="http://schemas.microsoft.com/office/drawing/2014/main" id="{ABA27B7D-D4D6-1787-D378-503F97812898}"/>
              </a:ext>
            </a:extLst>
          </p:cNvPr>
          <p:cNvPicPr>
            <a:picLocks noChangeAspect="1"/>
          </p:cNvPicPr>
          <p:nvPr/>
        </p:nvPicPr>
        <p:blipFill rotWithShape="1">
          <a:blip r:embed="rId2">
            <a:extLst>
              <a:ext uri="{28A0092B-C50C-407E-A947-70E740481C1C}">
                <a14:useLocalDpi xmlns:a14="http://schemas.microsoft.com/office/drawing/2010/main" val="0"/>
              </a:ext>
            </a:extLst>
          </a:blip>
          <a:srcRect l="5472" r="8177"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3" name="Marcador de contenido 2">
            <a:extLst>
              <a:ext uri="{FF2B5EF4-FFF2-40B4-BE49-F238E27FC236}">
                <a16:creationId xmlns:a16="http://schemas.microsoft.com/office/drawing/2014/main" id="{8DE1F86F-CF14-1496-F342-3701F270EE05}"/>
              </a:ext>
            </a:extLst>
          </p:cNvPr>
          <p:cNvSpPr>
            <a:spLocks noGrp="1"/>
          </p:cNvSpPr>
          <p:nvPr>
            <p:ph idx="1"/>
          </p:nvPr>
        </p:nvSpPr>
        <p:spPr>
          <a:xfrm>
            <a:off x="87086" y="511629"/>
            <a:ext cx="5007428" cy="6074228"/>
          </a:xfrm>
        </p:spPr>
        <p:txBody>
          <a:bodyPr>
            <a:normAutofit lnSpcReduction="10000"/>
          </a:bodyPr>
          <a:lstStyle/>
          <a:p>
            <a:pPr marL="742950" lvl="1" indent="-285750">
              <a:lnSpc>
                <a:spcPct val="90000"/>
              </a:lnSpc>
              <a:spcAft>
                <a:spcPts val="1000"/>
              </a:spcAft>
              <a:buFont typeface="+mj-lt"/>
              <a:buAutoNum type="arabicPeriod"/>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Grupo infantil y juvenil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90000"/>
              </a:lnSpc>
              <a:spcAft>
                <a:spcPts val="1000"/>
              </a:spcAft>
              <a:buFont typeface="+mj-lt"/>
              <a:buAutoNum type="arabicPeriod"/>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Verificación, evaluación y acciones</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90000"/>
              </a:lnSpc>
              <a:spcAft>
                <a:spcPts val="1000"/>
              </a:spcAft>
              <a:buFont typeface="+mj-lt"/>
              <a:buAutoNum type="arabicPeriod"/>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Transversalización</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90000"/>
              </a:lnSpc>
              <a:spcAft>
                <a:spcPts val="1000"/>
              </a:spcAft>
              <a:buFont typeface="+mj-lt"/>
              <a:buAutoNum type="arabicPeriod"/>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Aliados estratégicos</a:t>
            </a:r>
          </a:p>
          <a:p>
            <a:pPr marL="457200" lvl="1" indent="0">
              <a:lnSpc>
                <a:spcPct val="90000"/>
              </a:lnSpc>
              <a:spcAft>
                <a:spcPts val="1000"/>
              </a:spcAft>
              <a:buNone/>
            </a:pPr>
            <a:r>
              <a:rPr lang="es-CO" sz="1800" dirty="0">
                <a:effectLst/>
                <a:latin typeface="Times New Roman" panose="02020603050405020304" pitchFamily="18" charset="0"/>
                <a:ea typeface="Calibri" panose="020F0502020204030204" pitchFamily="34" charset="0"/>
                <a:cs typeface="Times New Roman" panose="02020603050405020304" pitchFamily="18" charset="0"/>
              </a:rPr>
              <a:t>De manera interna el PRAE se apoya en la oficina de Gestión ambiental UPN, el equipo directivo, el área de ciencias naturales, el Proyecto de gestión de riesgos (PEGRE), los directores de grupo, el comité ambiental, el grupo infantil y juvenil de líderes ambientales, los maestros líderes y el servicio social. De manera externa se apoya principalmente de la Secretaría Distrital de Ambiente, el Jardín Botánico de Bogotá y la EAAB para espacios de capacitaciones, talleres y apoyo a las actividades.</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90000"/>
              </a:lnSpc>
              <a:spcAft>
                <a:spcPts val="1000"/>
              </a:spcAft>
              <a:buFont typeface="+mj-lt"/>
              <a:buAutoNum type="arabicPeriod"/>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Servicio Social</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90000"/>
              </a:lnSpc>
              <a:spcAft>
                <a:spcPts val="1000"/>
              </a:spcAft>
              <a:buFont typeface="+mj-lt"/>
              <a:buAutoNum type="arabicPeriod"/>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Recursos</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s-CO" sz="1100" dirty="0"/>
          </a:p>
        </p:txBody>
      </p:sp>
    </p:spTree>
    <p:extLst>
      <p:ext uri="{BB962C8B-B14F-4D97-AF65-F5344CB8AC3E}">
        <p14:creationId xmlns:p14="http://schemas.microsoft.com/office/powerpoint/2010/main" val="1586963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 grupo de personas en un salón de clases&#10;&#10;Descripción generada automáticamente con confianza media">
            <a:extLst>
              <a:ext uri="{FF2B5EF4-FFF2-40B4-BE49-F238E27FC236}">
                <a16:creationId xmlns:a16="http://schemas.microsoft.com/office/drawing/2014/main" id="{09A28190-27FD-7C87-DF4F-394B8185DCE6}"/>
              </a:ext>
            </a:extLst>
          </p:cNvPr>
          <p:cNvPicPr>
            <a:picLocks noChangeAspect="1"/>
          </p:cNvPicPr>
          <p:nvPr/>
        </p:nvPicPr>
        <p:blipFill rotWithShape="1">
          <a:blip r:embed="rId2">
            <a:extLst>
              <a:ext uri="{28A0092B-C50C-407E-A947-70E740481C1C}">
                <a14:useLocalDpi xmlns:a14="http://schemas.microsoft.com/office/drawing/2010/main" val="0"/>
              </a:ext>
            </a:extLst>
          </a:blip>
          <a:srcRect l="11848" r="1515"/>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3" name="Marcador de contenido 2">
            <a:extLst>
              <a:ext uri="{FF2B5EF4-FFF2-40B4-BE49-F238E27FC236}">
                <a16:creationId xmlns:a16="http://schemas.microsoft.com/office/drawing/2014/main" id="{05396114-D77A-FC84-5E57-CC1C1DB79CF7}"/>
              </a:ext>
            </a:extLst>
          </p:cNvPr>
          <p:cNvSpPr>
            <a:spLocks noGrp="1"/>
          </p:cNvSpPr>
          <p:nvPr>
            <p:ph idx="1"/>
          </p:nvPr>
        </p:nvSpPr>
        <p:spPr>
          <a:xfrm>
            <a:off x="677334" y="576943"/>
            <a:ext cx="4438952" cy="5464419"/>
          </a:xfrm>
        </p:spPr>
        <p:txBody>
          <a:bodyPr>
            <a:normAutofit/>
          </a:bodyPr>
          <a:lstStyle/>
          <a:p>
            <a:pPr>
              <a:lnSpc>
                <a:spcPct val="90000"/>
              </a:lnSpc>
            </a:pPr>
            <a:r>
              <a:rPr lang="es-ES" sz="2000" b="1" dirty="0">
                <a:effectLst/>
                <a:latin typeface="Times New Roman" panose="02020603050405020304" pitchFamily="18" charset="0"/>
                <a:ea typeface="Calibri" panose="020F0502020204030204" pitchFamily="34" charset="0"/>
                <a:cs typeface="Times New Roman" panose="02020603050405020304" pitchFamily="18" charset="0"/>
              </a:rPr>
              <a:t>Evaluación</a:t>
            </a:r>
          </a:p>
          <a:p>
            <a:pPr>
              <a:lnSpc>
                <a:spcPct val="90000"/>
              </a:lnSpc>
            </a:pPr>
            <a:endParaRPr lang="es-ES" sz="2000" b="1" dirty="0">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90000"/>
              </a:lnSpc>
              <a:buNone/>
            </a:pPr>
            <a:r>
              <a:rPr lang="es-ES" sz="2000" dirty="0">
                <a:effectLst/>
                <a:latin typeface="Times New Roman" panose="02020603050405020304" pitchFamily="18" charset="0"/>
                <a:ea typeface="Times New Roman" panose="02020603050405020304" pitchFamily="18" charset="0"/>
              </a:rPr>
              <a:t>La relación del proyecto con la comunidad y su evolución</a:t>
            </a:r>
            <a:endParaRPr lang="es-E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90000"/>
              </a:lnSpc>
              <a:buNone/>
            </a:pPr>
            <a:r>
              <a:rPr lang="es-ES" sz="2000" dirty="0">
                <a:effectLst/>
                <a:latin typeface="Times New Roman" panose="02020603050405020304" pitchFamily="18" charset="0"/>
                <a:ea typeface="Times New Roman" panose="02020603050405020304" pitchFamily="18" charset="0"/>
              </a:rPr>
              <a:t>El proyecto y sus relaciones con la institución educativa</a:t>
            </a:r>
            <a:endParaRPr lang="es-ES" sz="2000" b="1"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90000"/>
              </a:lnSpc>
              <a:buNone/>
            </a:pPr>
            <a:r>
              <a:rPr lang="es-ES" sz="2000" dirty="0">
                <a:effectLst/>
                <a:latin typeface="Times New Roman" panose="02020603050405020304" pitchFamily="18" charset="0"/>
                <a:ea typeface="Times New Roman" panose="02020603050405020304" pitchFamily="18" charset="0"/>
              </a:rPr>
              <a:t>La relación del proyecto con la consolidación del equipo de docentes y otros actores educativos importantes para el desarrollo del mismo</a:t>
            </a:r>
            <a:endParaRPr lang="es-E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90000"/>
              </a:lnSpc>
              <a:buNone/>
            </a:pPr>
            <a:r>
              <a:rPr lang="es-ES" sz="2000" dirty="0">
                <a:effectLst/>
                <a:latin typeface="Times New Roman" panose="02020603050405020304" pitchFamily="18" charset="0"/>
                <a:ea typeface="Times New Roman" panose="02020603050405020304" pitchFamily="18" charset="0"/>
              </a:rPr>
              <a:t>Las relaciones del proyecto con el currículo escolar</a:t>
            </a:r>
            <a:endParaRPr lang="es-ES" sz="2000" b="1"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90000"/>
              </a:lnSpc>
              <a:buNone/>
            </a:pPr>
            <a:r>
              <a:rPr lang="es-ES" sz="2000" dirty="0">
                <a:effectLst/>
                <a:latin typeface="Times New Roman" panose="02020603050405020304" pitchFamily="18" charset="0"/>
                <a:ea typeface="Times New Roman" panose="02020603050405020304" pitchFamily="18" charset="0"/>
              </a:rPr>
              <a:t>Las relaciones del proyecto con los alumnos</a:t>
            </a:r>
            <a:endParaRPr lang="es-ES" sz="20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90000"/>
              </a:lnSpc>
              <a:buNone/>
            </a:pPr>
            <a:endParaRPr lang="es-CO" sz="1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s-CO" sz="1500" dirty="0"/>
          </a:p>
        </p:txBody>
      </p:sp>
    </p:spTree>
    <p:extLst>
      <p:ext uri="{BB962C8B-B14F-4D97-AF65-F5344CB8AC3E}">
        <p14:creationId xmlns:p14="http://schemas.microsoft.com/office/powerpoint/2010/main" val="1348211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7" name="CuadroTexto 6">
            <a:extLst>
              <a:ext uri="{FF2B5EF4-FFF2-40B4-BE49-F238E27FC236}">
                <a16:creationId xmlns:a16="http://schemas.microsoft.com/office/drawing/2014/main" id="{8D5DCDBA-E0DD-9501-04E0-17BD60747841}"/>
              </a:ext>
            </a:extLst>
          </p:cNvPr>
          <p:cNvSpPr txBox="1"/>
          <p:nvPr/>
        </p:nvSpPr>
        <p:spPr>
          <a:xfrm>
            <a:off x="673754" y="876074"/>
            <a:ext cx="3986372" cy="6286725"/>
          </a:xfrm>
          <a:prstGeom prst="rect">
            <a:avLst/>
          </a:prstGeom>
        </p:spPr>
        <p:txBody>
          <a:bodyPr vert="horz" lIns="91440" tIns="45720" rIns="91440" bIns="45720" rtlCol="0">
            <a:normAutofit/>
          </a:bodyPr>
          <a:lstStyle/>
          <a:p>
            <a:pPr defTabSz="457200">
              <a:lnSpc>
                <a:spcPct val="90000"/>
              </a:lnSpc>
              <a:spcBef>
                <a:spcPts val="1000"/>
              </a:spcBef>
              <a:buClr>
                <a:schemeClr val="accent1"/>
              </a:buClr>
              <a:buSzPct val="80000"/>
              <a:buFont typeface="Wingdings 3" charset="2"/>
              <a:buChar char=""/>
            </a:pPr>
            <a:r>
              <a:rPr lang="en-US" b="1" dirty="0" err="1">
                <a:solidFill>
                  <a:schemeClr val="bg1"/>
                </a:solidFill>
                <a:effectLst/>
              </a:rPr>
              <a:t>Verificación</a:t>
            </a:r>
            <a:r>
              <a:rPr lang="en-US" b="1" dirty="0">
                <a:solidFill>
                  <a:schemeClr val="bg1"/>
                </a:solidFill>
                <a:effectLst/>
              </a:rPr>
              <a:t>, </a:t>
            </a:r>
            <a:r>
              <a:rPr lang="en-US" b="1" dirty="0" err="1">
                <a:solidFill>
                  <a:schemeClr val="bg1"/>
                </a:solidFill>
                <a:effectLst/>
              </a:rPr>
              <a:t>evolución</a:t>
            </a:r>
            <a:r>
              <a:rPr lang="en-US" b="1" dirty="0">
                <a:solidFill>
                  <a:schemeClr val="bg1"/>
                </a:solidFill>
                <a:effectLst/>
              </a:rPr>
              <a:t> y </a:t>
            </a:r>
            <a:r>
              <a:rPr lang="en-US" b="1" dirty="0" err="1">
                <a:solidFill>
                  <a:schemeClr val="bg1"/>
                </a:solidFill>
                <a:effectLst/>
              </a:rPr>
              <a:t>acciones</a:t>
            </a:r>
            <a:endParaRPr lang="en-US" b="1" dirty="0">
              <a:solidFill>
                <a:schemeClr val="bg1"/>
              </a:solidFill>
              <a:effectLst/>
            </a:endParaRPr>
          </a:p>
          <a:p>
            <a:pPr defTabSz="457200">
              <a:lnSpc>
                <a:spcPct val="90000"/>
              </a:lnSpc>
              <a:spcBef>
                <a:spcPts val="1000"/>
              </a:spcBef>
              <a:buClr>
                <a:schemeClr val="accent1"/>
              </a:buClr>
              <a:buSzPct val="80000"/>
              <a:buFont typeface="Wingdings 3" charset="2"/>
              <a:buChar char=""/>
            </a:pPr>
            <a:endParaRPr lang="en-US" b="1" dirty="0">
              <a:solidFill>
                <a:schemeClr val="bg1"/>
              </a:solidFill>
              <a:effectLst/>
            </a:endParaRPr>
          </a:p>
          <a:p>
            <a:pPr defTabSz="457200">
              <a:lnSpc>
                <a:spcPct val="90000"/>
              </a:lnSpc>
              <a:spcBef>
                <a:spcPts val="1000"/>
              </a:spcBef>
              <a:buClr>
                <a:schemeClr val="accent1"/>
              </a:buClr>
              <a:buSzPct val="80000"/>
              <a:buFont typeface="Wingdings 3" charset="2"/>
              <a:buChar char=""/>
            </a:pPr>
            <a:endParaRPr lang="en-US" b="1" dirty="0">
              <a:solidFill>
                <a:schemeClr val="bg1"/>
              </a:solidFill>
            </a:endParaRPr>
          </a:p>
          <a:p>
            <a:pPr defTabSz="457200">
              <a:lnSpc>
                <a:spcPct val="90000"/>
              </a:lnSpc>
              <a:spcBef>
                <a:spcPts val="1000"/>
              </a:spcBef>
              <a:buClr>
                <a:schemeClr val="accent1"/>
              </a:buClr>
              <a:buSzPct val="80000"/>
              <a:buFont typeface="Wingdings 3" charset="2"/>
              <a:buChar char=""/>
            </a:pPr>
            <a:endParaRPr lang="en-US" b="1" dirty="0">
              <a:solidFill>
                <a:schemeClr val="bg1"/>
              </a:solidFill>
              <a:effectLst/>
            </a:endParaRPr>
          </a:p>
          <a:p>
            <a:pPr defTabSz="457200">
              <a:lnSpc>
                <a:spcPct val="90000"/>
              </a:lnSpc>
              <a:spcBef>
                <a:spcPts val="1000"/>
              </a:spcBef>
              <a:buClr>
                <a:schemeClr val="accent1"/>
              </a:buClr>
              <a:buSzPct val="80000"/>
              <a:buFont typeface="Wingdings 3" charset="2"/>
              <a:buChar char=""/>
            </a:pPr>
            <a:r>
              <a:rPr lang="en-US" b="1" dirty="0" err="1">
                <a:solidFill>
                  <a:schemeClr val="bg1"/>
                </a:solidFill>
                <a:effectLst/>
              </a:rPr>
              <a:t>Transversalización</a:t>
            </a:r>
            <a:endParaRPr lang="en-US" b="1" dirty="0">
              <a:solidFill>
                <a:schemeClr val="bg1"/>
              </a:solidFill>
              <a:effectLst/>
            </a:endParaRPr>
          </a:p>
          <a:p>
            <a:pPr defTabSz="457200">
              <a:lnSpc>
                <a:spcPct val="90000"/>
              </a:lnSpc>
              <a:spcBef>
                <a:spcPts val="1000"/>
              </a:spcBef>
              <a:buClr>
                <a:schemeClr val="accent1"/>
              </a:buClr>
              <a:buSzPct val="80000"/>
              <a:buFont typeface="Wingdings 3" charset="2"/>
              <a:buChar char=""/>
            </a:pPr>
            <a:endParaRPr lang="en-US" b="1" dirty="0">
              <a:solidFill>
                <a:schemeClr val="bg1"/>
              </a:solidFill>
            </a:endParaRPr>
          </a:p>
          <a:p>
            <a:pPr defTabSz="457200">
              <a:lnSpc>
                <a:spcPct val="90000"/>
              </a:lnSpc>
              <a:spcBef>
                <a:spcPts val="1000"/>
              </a:spcBef>
              <a:buClr>
                <a:schemeClr val="accent1"/>
              </a:buClr>
              <a:buSzPct val="80000"/>
            </a:pPr>
            <a:r>
              <a:rPr lang="en-US" dirty="0">
                <a:solidFill>
                  <a:schemeClr val="bg1"/>
                </a:solidFill>
              </a:rPr>
              <a:t>S</a:t>
            </a:r>
            <a:r>
              <a:rPr lang="en-US" dirty="0">
                <a:solidFill>
                  <a:schemeClr val="bg1"/>
                </a:solidFill>
                <a:effectLst/>
              </a:rPr>
              <a:t>e </a:t>
            </a:r>
            <a:r>
              <a:rPr lang="en-US" dirty="0" err="1">
                <a:solidFill>
                  <a:schemeClr val="bg1"/>
                </a:solidFill>
                <a:effectLst/>
              </a:rPr>
              <a:t>entiende</a:t>
            </a:r>
            <a:r>
              <a:rPr lang="en-US" dirty="0">
                <a:solidFill>
                  <a:schemeClr val="bg1"/>
                </a:solidFill>
                <a:effectLst/>
              </a:rPr>
              <a:t> la </a:t>
            </a:r>
            <a:r>
              <a:rPr lang="en-US" dirty="0" err="1">
                <a:solidFill>
                  <a:schemeClr val="bg1"/>
                </a:solidFill>
                <a:effectLst/>
              </a:rPr>
              <a:t>formación</a:t>
            </a:r>
            <a:r>
              <a:rPr lang="en-US" dirty="0">
                <a:solidFill>
                  <a:schemeClr val="bg1"/>
                </a:solidFill>
                <a:effectLst/>
              </a:rPr>
              <a:t> </a:t>
            </a:r>
            <a:r>
              <a:rPr lang="en-US" dirty="0" err="1">
                <a:solidFill>
                  <a:schemeClr val="bg1"/>
                </a:solidFill>
                <a:effectLst/>
              </a:rPr>
              <a:t>ambiental</a:t>
            </a:r>
            <a:r>
              <a:rPr lang="en-US" dirty="0">
                <a:solidFill>
                  <a:schemeClr val="bg1"/>
                </a:solidFill>
                <a:effectLst/>
              </a:rPr>
              <a:t> </a:t>
            </a:r>
            <a:r>
              <a:rPr lang="en-US" dirty="0" err="1">
                <a:solidFill>
                  <a:schemeClr val="bg1"/>
                </a:solidFill>
                <a:effectLst/>
              </a:rPr>
              <a:t>como</a:t>
            </a:r>
            <a:r>
              <a:rPr lang="en-US" dirty="0">
                <a:solidFill>
                  <a:schemeClr val="bg1"/>
                </a:solidFill>
                <a:effectLst/>
              </a:rPr>
              <a:t> </a:t>
            </a:r>
            <a:r>
              <a:rPr lang="en-US" dirty="0" err="1">
                <a:solidFill>
                  <a:schemeClr val="bg1"/>
                </a:solidFill>
                <a:effectLst/>
              </a:rPr>
              <a:t>una</a:t>
            </a:r>
            <a:r>
              <a:rPr lang="en-US" dirty="0">
                <a:solidFill>
                  <a:schemeClr val="bg1"/>
                </a:solidFill>
                <a:effectLst/>
              </a:rPr>
              <a:t> </a:t>
            </a:r>
            <a:r>
              <a:rPr lang="en-US" dirty="0" err="1">
                <a:solidFill>
                  <a:schemeClr val="bg1"/>
                </a:solidFill>
                <a:effectLst/>
              </a:rPr>
              <a:t>responsabilidad</a:t>
            </a:r>
            <a:r>
              <a:rPr lang="en-US" dirty="0">
                <a:solidFill>
                  <a:schemeClr val="bg1"/>
                </a:solidFill>
                <a:effectLst/>
              </a:rPr>
              <a:t> de </a:t>
            </a:r>
            <a:r>
              <a:rPr lang="en-US" dirty="0" err="1">
                <a:solidFill>
                  <a:schemeClr val="bg1"/>
                </a:solidFill>
                <a:effectLst/>
              </a:rPr>
              <a:t>todos</a:t>
            </a:r>
            <a:r>
              <a:rPr lang="en-US" dirty="0">
                <a:solidFill>
                  <a:schemeClr val="bg1"/>
                </a:solidFill>
                <a:effectLst/>
              </a:rPr>
              <a:t> y es </a:t>
            </a:r>
            <a:r>
              <a:rPr lang="en-US" dirty="0" err="1">
                <a:solidFill>
                  <a:schemeClr val="bg1"/>
                </a:solidFill>
                <a:effectLst/>
              </a:rPr>
              <a:t>fortalecida</a:t>
            </a:r>
            <a:r>
              <a:rPr lang="en-US" dirty="0">
                <a:solidFill>
                  <a:schemeClr val="bg1"/>
                </a:solidFill>
                <a:effectLst/>
              </a:rPr>
              <a:t> </a:t>
            </a:r>
            <a:r>
              <a:rPr lang="en-US" dirty="0" err="1">
                <a:solidFill>
                  <a:schemeClr val="bg1"/>
                </a:solidFill>
                <a:effectLst/>
              </a:rPr>
              <a:t>en</a:t>
            </a:r>
            <a:r>
              <a:rPr lang="en-US" dirty="0">
                <a:solidFill>
                  <a:schemeClr val="bg1"/>
                </a:solidFill>
                <a:effectLst/>
              </a:rPr>
              <a:t> las </a:t>
            </a:r>
            <a:r>
              <a:rPr lang="en-US" dirty="0" err="1">
                <a:solidFill>
                  <a:schemeClr val="bg1"/>
                </a:solidFill>
                <a:effectLst/>
              </a:rPr>
              <a:t>propuestas</a:t>
            </a:r>
            <a:r>
              <a:rPr lang="en-US" dirty="0">
                <a:solidFill>
                  <a:schemeClr val="bg1"/>
                </a:solidFill>
                <a:effectLst/>
              </a:rPr>
              <a:t> </a:t>
            </a:r>
            <a:r>
              <a:rPr lang="en-US" dirty="0" err="1">
                <a:solidFill>
                  <a:schemeClr val="bg1"/>
                </a:solidFill>
                <a:effectLst/>
              </a:rPr>
              <a:t>frente</a:t>
            </a:r>
            <a:r>
              <a:rPr lang="en-US" dirty="0">
                <a:solidFill>
                  <a:schemeClr val="bg1"/>
                </a:solidFill>
                <a:effectLst/>
              </a:rPr>
              <a:t> al </a:t>
            </a:r>
            <a:r>
              <a:rPr lang="en-US" dirty="0" err="1">
                <a:solidFill>
                  <a:schemeClr val="bg1"/>
                </a:solidFill>
                <a:effectLst/>
              </a:rPr>
              <a:t>eje</a:t>
            </a:r>
            <a:r>
              <a:rPr lang="en-US" dirty="0">
                <a:solidFill>
                  <a:schemeClr val="bg1"/>
                </a:solidFill>
                <a:effectLst/>
              </a:rPr>
              <a:t> central de las </a:t>
            </a:r>
            <a:r>
              <a:rPr lang="en-US" dirty="0" err="1">
                <a:solidFill>
                  <a:schemeClr val="bg1"/>
                </a:solidFill>
                <a:effectLst/>
              </a:rPr>
              <a:t>acciones</a:t>
            </a:r>
            <a:r>
              <a:rPr lang="en-US" dirty="0">
                <a:solidFill>
                  <a:schemeClr val="bg1"/>
                </a:solidFill>
                <a:effectLst/>
              </a:rPr>
              <a:t> y </a:t>
            </a:r>
            <a:r>
              <a:rPr lang="en-US" dirty="0" err="1">
                <a:solidFill>
                  <a:schemeClr val="bg1"/>
                </a:solidFill>
                <a:effectLst/>
              </a:rPr>
              <a:t>estrategias</a:t>
            </a:r>
            <a:r>
              <a:rPr lang="en-US" dirty="0">
                <a:solidFill>
                  <a:schemeClr val="bg1"/>
                </a:solidFill>
                <a:effectLst/>
              </a:rPr>
              <a:t> </a:t>
            </a:r>
            <a:r>
              <a:rPr lang="en-US" dirty="0" err="1">
                <a:solidFill>
                  <a:schemeClr val="bg1"/>
                </a:solidFill>
                <a:effectLst/>
              </a:rPr>
              <a:t>pedagógicas</a:t>
            </a:r>
            <a:r>
              <a:rPr lang="en-US" dirty="0">
                <a:solidFill>
                  <a:schemeClr val="bg1"/>
                </a:solidFill>
                <a:effectLst/>
              </a:rPr>
              <a:t> </a:t>
            </a:r>
            <a:r>
              <a:rPr lang="en-US" dirty="0" err="1">
                <a:solidFill>
                  <a:schemeClr val="bg1"/>
                </a:solidFill>
                <a:effectLst/>
              </a:rPr>
              <a:t>atendiendo</a:t>
            </a:r>
            <a:r>
              <a:rPr lang="en-US" dirty="0">
                <a:solidFill>
                  <a:schemeClr val="bg1"/>
                </a:solidFill>
                <a:effectLst/>
              </a:rPr>
              <a:t> a las </a:t>
            </a:r>
            <a:r>
              <a:rPr lang="en-US" dirty="0" err="1">
                <a:solidFill>
                  <a:schemeClr val="bg1"/>
                </a:solidFill>
                <a:effectLst/>
              </a:rPr>
              <a:t>diversas</a:t>
            </a:r>
            <a:r>
              <a:rPr lang="en-US" dirty="0">
                <a:solidFill>
                  <a:schemeClr val="bg1"/>
                </a:solidFill>
                <a:effectLst/>
              </a:rPr>
              <a:t> </a:t>
            </a:r>
            <a:r>
              <a:rPr lang="en-US" dirty="0" err="1">
                <a:solidFill>
                  <a:schemeClr val="bg1"/>
                </a:solidFill>
                <a:effectLst/>
              </a:rPr>
              <a:t>dinámicas</a:t>
            </a:r>
            <a:r>
              <a:rPr lang="en-US" dirty="0">
                <a:solidFill>
                  <a:schemeClr val="bg1"/>
                </a:solidFill>
                <a:effectLst/>
              </a:rPr>
              <a:t> de </a:t>
            </a:r>
            <a:r>
              <a:rPr lang="en-US" dirty="0" err="1">
                <a:solidFill>
                  <a:schemeClr val="bg1"/>
                </a:solidFill>
                <a:effectLst/>
              </a:rPr>
              <a:t>cada</a:t>
            </a:r>
            <a:r>
              <a:rPr lang="en-US" dirty="0">
                <a:solidFill>
                  <a:schemeClr val="bg1"/>
                </a:solidFill>
                <a:effectLst/>
              </a:rPr>
              <a:t> </a:t>
            </a:r>
            <a:r>
              <a:rPr lang="en-US" dirty="0" err="1">
                <a:solidFill>
                  <a:schemeClr val="bg1"/>
                </a:solidFill>
                <a:effectLst/>
              </a:rPr>
              <a:t>grado</a:t>
            </a:r>
            <a:r>
              <a:rPr lang="en-US" dirty="0">
                <a:solidFill>
                  <a:schemeClr val="bg1"/>
                </a:solidFill>
                <a:effectLst/>
              </a:rPr>
              <a:t> y </a:t>
            </a:r>
            <a:r>
              <a:rPr lang="en-US" dirty="0" err="1">
                <a:solidFill>
                  <a:schemeClr val="bg1"/>
                </a:solidFill>
                <a:effectLst/>
              </a:rPr>
              <a:t>comunidad</a:t>
            </a:r>
            <a:r>
              <a:rPr lang="en-US" dirty="0">
                <a:solidFill>
                  <a:schemeClr val="bg1"/>
                </a:solidFill>
                <a:effectLst/>
              </a:rPr>
              <a:t>, </a:t>
            </a:r>
            <a:r>
              <a:rPr lang="en-US" dirty="0" err="1">
                <a:solidFill>
                  <a:schemeClr val="bg1"/>
                </a:solidFill>
                <a:effectLst/>
              </a:rPr>
              <a:t>generando</a:t>
            </a:r>
            <a:r>
              <a:rPr lang="en-US" dirty="0">
                <a:solidFill>
                  <a:schemeClr val="bg1"/>
                </a:solidFill>
                <a:effectLst/>
              </a:rPr>
              <a:t> </a:t>
            </a:r>
            <a:r>
              <a:rPr lang="en-US" dirty="0" err="1">
                <a:solidFill>
                  <a:schemeClr val="bg1"/>
                </a:solidFill>
                <a:effectLst/>
              </a:rPr>
              <a:t>los</a:t>
            </a:r>
            <a:r>
              <a:rPr lang="en-US" dirty="0">
                <a:solidFill>
                  <a:schemeClr val="bg1"/>
                </a:solidFill>
                <a:effectLst/>
              </a:rPr>
              <a:t> </a:t>
            </a:r>
            <a:r>
              <a:rPr lang="en-US" dirty="0" err="1">
                <a:solidFill>
                  <a:schemeClr val="bg1"/>
                </a:solidFill>
                <a:effectLst/>
              </a:rPr>
              <a:t>ajustes</a:t>
            </a:r>
            <a:r>
              <a:rPr lang="en-US" dirty="0">
                <a:solidFill>
                  <a:schemeClr val="bg1"/>
                </a:solidFill>
                <a:effectLst/>
              </a:rPr>
              <a:t> </a:t>
            </a:r>
            <a:r>
              <a:rPr lang="en-US" dirty="0" err="1">
                <a:solidFill>
                  <a:schemeClr val="bg1"/>
                </a:solidFill>
                <a:effectLst/>
              </a:rPr>
              <a:t>oportunos</a:t>
            </a:r>
            <a:r>
              <a:rPr lang="en-US" dirty="0">
                <a:solidFill>
                  <a:schemeClr val="bg1"/>
                </a:solidFill>
                <a:effectLst/>
              </a:rPr>
              <a:t> para </a:t>
            </a:r>
            <a:r>
              <a:rPr lang="en-US" dirty="0" err="1">
                <a:solidFill>
                  <a:schemeClr val="bg1"/>
                </a:solidFill>
                <a:effectLst/>
              </a:rPr>
              <a:t>su</a:t>
            </a:r>
            <a:r>
              <a:rPr lang="en-US" dirty="0">
                <a:solidFill>
                  <a:schemeClr val="bg1"/>
                </a:solidFill>
                <a:effectLst/>
              </a:rPr>
              <a:t> </a:t>
            </a:r>
            <a:r>
              <a:rPr lang="en-US" dirty="0" err="1">
                <a:solidFill>
                  <a:schemeClr val="bg1"/>
                </a:solidFill>
                <a:effectLst/>
              </a:rPr>
              <a:t>formación</a:t>
            </a:r>
            <a:r>
              <a:rPr lang="en-US" dirty="0">
                <a:solidFill>
                  <a:schemeClr val="bg1"/>
                </a:solidFill>
                <a:effectLst/>
              </a:rPr>
              <a:t> </a:t>
            </a:r>
            <a:r>
              <a:rPr lang="en-US" dirty="0" err="1">
                <a:solidFill>
                  <a:schemeClr val="bg1"/>
                </a:solidFill>
                <a:effectLst/>
              </a:rPr>
              <a:t>ambiental</a:t>
            </a:r>
            <a:r>
              <a:rPr lang="en-US" dirty="0">
                <a:solidFill>
                  <a:schemeClr val="bg1"/>
                </a:solidFill>
                <a:effectLst/>
              </a:rPr>
              <a:t>, lo </a:t>
            </a:r>
            <a:r>
              <a:rPr lang="en-US" dirty="0" err="1">
                <a:solidFill>
                  <a:schemeClr val="bg1"/>
                </a:solidFill>
                <a:effectLst/>
              </a:rPr>
              <a:t>cual</a:t>
            </a:r>
            <a:r>
              <a:rPr lang="en-US" dirty="0">
                <a:solidFill>
                  <a:schemeClr val="bg1"/>
                </a:solidFill>
                <a:effectLst/>
              </a:rPr>
              <a:t> </a:t>
            </a:r>
            <a:r>
              <a:rPr lang="en-US" dirty="0" err="1">
                <a:solidFill>
                  <a:schemeClr val="bg1"/>
                </a:solidFill>
                <a:effectLst/>
              </a:rPr>
              <a:t>garantiza</a:t>
            </a:r>
            <a:r>
              <a:rPr lang="en-US" dirty="0">
                <a:solidFill>
                  <a:schemeClr val="bg1"/>
                </a:solidFill>
                <a:effectLst/>
              </a:rPr>
              <a:t> que sea un </a:t>
            </a:r>
            <a:r>
              <a:rPr lang="en-US" dirty="0" err="1">
                <a:solidFill>
                  <a:schemeClr val="bg1"/>
                </a:solidFill>
                <a:effectLst/>
              </a:rPr>
              <a:t>proyecto</a:t>
            </a:r>
            <a:r>
              <a:rPr lang="en-US" dirty="0">
                <a:solidFill>
                  <a:schemeClr val="bg1"/>
                </a:solidFill>
                <a:effectLst/>
              </a:rPr>
              <a:t> transversal, es </a:t>
            </a:r>
            <a:r>
              <a:rPr lang="en-US" dirty="0" err="1">
                <a:solidFill>
                  <a:schemeClr val="bg1"/>
                </a:solidFill>
                <a:effectLst/>
              </a:rPr>
              <a:t>decir</a:t>
            </a:r>
            <a:r>
              <a:rPr lang="en-US" dirty="0">
                <a:solidFill>
                  <a:schemeClr val="bg1"/>
                </a:solidFill>
                <a:effectLst/>
              </a:rPr>
              <a:t> que </a:t>
            </a:r>
            <a:r>
              <a:rPr lang="en-US" dirty="0" err="1">
                <a:solidFill>
                  <a:schemeClr val="bg1"/>
                </a:solidFill>
                <a:effectLst/>
              </a:rPr>
              <a:t>atraviesa</a:t>
            </a:r>
            <a:r>
              <a:rPr lang="en-US" dirty="0">
                <a:solidFill>
                  <a:schemeClr val="bg1"/>
                </a:solidFill>
                <a:effectLst/>
              </a:rPr>
              <a:t> y </a:t>
            </a:r>
            <a:r>
              <a:rPr lang="en-US" dirty="0" err="1">
                <a:solidFill>
                  <a:schemeClr val="bg1"/>
                </a:solidFill>
                <a:effectLst/>
              </a:rPr>
              <a:t>permea</a:t>
            </a:r>
            <a:r>
              <a:rPr lang="en-US" dirty="0">
                <a:solidFill>
                  <a:schemeClr val="bg1"/>
                </a:solidFill>
                <a:effectLst/>
              </a:rPr>
              <a:t> a </a:t>
            </a:r>
            <a:r>
              <a:rPr lang="en-US" dirty="0" err="1">
                <a:solidFill>
                  <a:schemeClr val="bg1"/>
                </a:solidFill>
                <a:effectLst/>
              </a:rPr>
              <a:t>toda</a:t>
            </a:r>
            <a:r>
              <a:rPr lang="en-US" dirty="0">
                <a:solidFill>
                  <a:schemeClr val="bg1"/>
                </a:solidFill>
                <a:effectLst/>
              </a:rPr>
              <a:t> la </a:t>
            </a:r>
            <a:r>
              <a:rPr lang="en-US" dirty="0" err="1">
                <a:solidFill>
                  <a:schemeClr val="bg1"/>
                </a:solidFill>
                <a:effectLst/>
              </a:rPr>
              <a:t>comunidad</a:t>
            </a:r>
            <a:r>
              <a:rPr lang="en-US" dirty="0">
                <a:solidFill>
                  <a:schemeClr val="bg1"/>
                </a:solidFill>
                <a:effectLst/>
              </a:rPr>
              <a:t>.</a:t>
            </a:r>
            <a:endParaRPr lang="en-US" b="1" dirty="0">
              <a:solidFill>
                <a:schemeClr val="bg1"/>
              </a:solidFill>
              <a:effectLst/>
            </a:endParaRPr>
          </a:p>
          <a:p>
            <a:pPr defTabSz="457200">
              <a:lnSpc>
                <a:spcPct val="90000"/>
              </a:lnSpc>
              <a:spcBef>
                <a:spcPts val="1000"/>
              </a:spcBef>
              <a:buClr>
                <a:schemeClr val="accent1"/>
              </a:buClr>
              <a:buSzPct val="80000"/>
              <a:buFont typeface="Wingdings 3" charset="2"/>
              <a:buChar char=""/>
            </a:pPr>
            <a:endParaRPr lang="en-US" sz="1000" b="1" dirty="0">
              <a:solidFill>
                <a:schemeClr val="bg1"/>
              </a:solidFill>
            </a:endParaRPr>
          </a:p>
          <a:p>
            <a:pPr defTabSz="457200">
              <a:lnSpc>
                <a:spcPct val="90000"/>
              </a:lnSpc>
              <a:spcBef>
                <a:spcPts val="1000"/>
              </a:spcBef>
              <a:buClr>
                <a:schemeClr val="accent1"/>
              </a:buClr>
              <a:buSzPct val="80000"/>
              <a:buFont typeface="Wingdings 3" charset="2"/>
              <a:buChar char=""/>
            </a:pPr>
            <a:endParaRPr lang="en-US" sz="1000" dirty="0">
              <a:solidFill>
                <a:schemeClr val="bg1"/>
              </a:solidFill>
              <a:effectLst/>
            </a:endParaRPr>
          </a:p>
          <a:p>
            <a:pPr defTabSz="457200">
              <a:lnSpc>
                <a:spcPct val="90000"/>
              </a:lnSpc>
              <a:spcBef>
                <a:spcPts val="1000"/>
              </a:spcBef>
              <a:buClr>
                <a:schemeClr val="accent1"/>
              </a:buClr>
              <a:buSzPct val="80000"/>
              <a:buFont typeface="Wingdings 3" charset="2"/>
              <a:buChar char=""/>
            </a:pPr>
            <a:endParaRPr lang="en-US" sz="1000" dirty="0">
              <a:solidFill>
                <a:schemeClr val="bg1"/>
              </a:solidFill>
            </a:endParaRPr>
          </a:p>
        </p:txBody>
      </p:sp>
      <p:pic>
        <p:nvPicPr>
          <p:cNvPr id="9" name="Imagen 8" descr="Imagen que contiene toalla&#10;&#10;Descripción generada automáticamente">
            <a:extLst>
              <a:ext uri="{FF2B5EF4-FFF2-40B4-BE49-F238E27FC236}">
                <a16:creationId xmlns:a16="http://schemas.microsoft.com/office/drawing/2014/main" id="{3B4E13DB-2C8B-984D-7C73-05A045E791FB}"/>
              </a:ext>
            </a:extLst>
          </p:cNvPr>
          <p:cNvPicPr>
            <a:picLocks noChangeAspect="1"/>
          </p:cNvPicPr>
          <p:nvPr/>
        </p:nvPicPr>
        <p:blipFill rotWithShape="1">
          <a:blip r:embed="rId2">
            <a:extLst>
              <a:ext uri="{28A0092B-C50C-407E-A947-70E740481C1C}">
                <a14:useLocalDpi xmlns:a14="http://schemas.microsoft.com/office/drawing/2010/main" val="0"/>
              </a:ext>
            </a:extLst>
          </a:blip>
          <a:srcRect l="23255" t="10642" r="13232"/>
          <a:stretch/>
        </p:blipFill>
        <p:spPr>
          <a:xfrm rot="5400000">
            <a:off x="6920273" y="1836649"/>
            <a:ext cx="3265717" cy="3445964"/>
          </a:xfrm>
          <a:prstGeom prst="rect">
            <a:avLst/>
          </a:prstGeom>
        </p:spPr>
      </p:pic>
      <p:sp>
        <p:nvSpPr>
          <p:cNvPr id="20" name="Isosceles Triangle 19">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220314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A6DC430-65BF-997E-411C-45BCDEF2BD6C}"/>
              </a:ext>
            </a:extLst>
          </p:cNvPr>
          <p:cNvSpPr>
            <a:spLocks noGrp="1"/>
          </p:cNvSpPr>
          <p:nvPr>
            <p:ph idx="1"/>
          </p:nvPr>
        </p:nvSpPr>
        <p:spPr>
          <a:xfrm>
            <a:off x="5394960" y="272143"/>
            <a:ext cx="6742951" cy="6585857"/>
          </a:xfrm>
        </p:spPr>
        <p:txBody>
          <a:bodyPr>
            <a:normAutofit/>
          </a:bodyPr>
          <a:lstStyle/>
          <a:p>
            <a:pPr marL="0" indent="0">
              <a:lnSpc>
                <a:spcPct val="90000"/>
              </a:lnSpc>
              <a:spcAft>
                <a:spcPts val="1000"/>
              </a:spcAft>
              <a:buNone/>
            </a:pPr>
            <a:r>
              <a:rPr lang="es-ES" sz="2000" b="1" dirty="0">
                <a:effectLst/>
                <a:latin typeface="Times New Roman" panose="02020603050405020304" pitchFamily="18" charset="0"/>
                <a:ea typeface="Calibri" panose="020F0502020204030204" pitchFamily="34" charset="0"/>
                <a:cs typeface="Times New Roman" panose="02020603050405020304" pitchFamily="18" charset="0"/>
              </a:rPr>
              <a:t>FICHA IDENTIFICACIÓN DEL PRAE</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Institución: Instituto Pedagógico Nacional</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Título del PRAE: Nuestra Huella Ambiental</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NIT de la Institución Educativa: </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Dirección para correspondencia: Calle 127 #11-20</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Fecha de presentación o radicación del PRAE (</a:t>
            </a:r>
            <a:r>
              <a:rPr lang="es-ES" sz="2000" dirty="0" err="1">
                <a:effectLst/>
                <a:latin typeface="Times New Roman" panose="02020603050405020304" pitchFamily="18" charset="0"/>
                <a:ea typeface="Calibri" panose="020F0502020204030204" pitchFamily="34" charset="0"/>
                <a:cs typeface="Times New Roman" panose="02020603050405020304" pitchFamily="18" charset="0"/>
              </a:rPr>
              <a:t>dd-mmm-aa</a:t>
            </a: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Lugar de Ejecución: Bogotá D.C.                       </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Duración del PRAE (años): 3</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Rector: Adolfo León </a:t>
            </a:r>
            <a:r>
              <a:rPr lang="es-ES" sz="2000" dirty="0" err="1">
                <a:effectLst/>
                <a:latin typeface="Times New Roman" panose="02020603050405020304" pitchFamily="18" charset="0"/>
                <a:ea typeface="Calibri" panose="020F0502020204030204" pitchFamily="34" charset="0"/>
                <a:cs typeface="Times New Roman" panose="02020603050405020304" pitchFamily="18" charset="0"/>
              </a:rPr>
              <a:t>Atehortua</a:t>
            </a: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 Cruz </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C.C. No:</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Dirección electrónica: ipn@pedagogica.edu.co</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Aft>
                <a:spcPts val="100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No. Teléfono:</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s-CO" sz="500" dirty="0"/>
          </a:p>
        </p:txBody>
      </p:sp>
      <p:pic>
        <p:nvPicPr>
          <p:cNvPr id="2050" name="Picture 2" descr="Resultado de imagen de logo instituto pedagogico nacional">
            <a:extLst>
              <a:ext uri="{FF2B5EF4-FFF2-40B4-BE49-F238E27FC236}">
                <a16:creationId xmlns:a16="http://schemas.microsoft.com/office/drawing/2014/main" id="{99AA9FD2-C72C-1633-1D2C-372AA9E3F0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2"/>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831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B7E55A6-3F8B-9F89-1E3B-93B6E72A6AB0}"/>
              </a:ext>
            </a:extLst>
          </p:cNvPr>
          <p:cNvSpPr>
            <a:spLocks noGrp="1"/>
          </p:cNvSpPr>
          <p:nvPr>
            <p:ph idx="1"/>
          </p:nvPr>
        </p:nvSpPr>
        <p:spPr>
          <a:xfrm>
            <a:off x="673754" y="598714"/>
            <a:ext cx="5563760" cy="5001986"/>
          </a:xfrm>
        </p:spPr>
        <p:txBody>
          <a:bodyPr>
            <a:normAutofit/>
          </a:bodyPr>
          <a:lstStyle/>
          <a:p>
            <a:pPr marL="0" indent="0">
              <a:lnSpc>
                <a:spcPct val="90000"/>
              </a:lnSpc>
              <a:spcAft>
                <a:spcPts val="1000"/>
              </a:spcAft>
              <a:buNone/>
            </a:pPr>
            <a:r>
              <a:rPr lang="es-ES" sz="4400" b="1" dirty="0">
                <a:solidFill>
                  <a:schemeClr val="tx1"/>
                </a:solidFill>
                <a:effectLst/>
                <a:latin typeface="Abadi" panose="020B0604020104020204" pitchFamily="34" charset="0"/>
                <a:ea typeface="Calibri" panose="020F0502020204030204" pitchFamily="34" charset="0"/>
                <a:cs typeface="Times New Roman" panose="02020603050405020304" pitchFamily="18" charset="0"/>
              </a:rPr>
              <a:t>Introducción</a:t>
            </a:r>
          </a:p>
          <a:p>
            <a:pPr marL="0" indent="0">
              <a:lnSpc>
                <a:spcPct val="90000"/>
              </a:lnSpc>
              <a:spcAft>
                <a:spcPts val="1000"/>
              </a:spcAft>
              <a:buNone/>
            </a:pPr>
            <a:endParaRPr lang="es-ES" sz="4400" b="1" dirty="0">
              <a:solidFill>
                <a:schemeClr val="tx1"/>
              </a:solidFill>
              <a:effectLst/>
              <a:latin typeface="Abadi" panose="020B0604020104020204" pitchFamily="34" charset="0"/>
              <a:ea typeface="Calibri" panose="020F0502020204030204" pitchFamily="34" charset="0"/>
              <a:cs typeface="Times New Roman" panose="02020603050405020304" pitchFamily="18" charset="0"/>
            </a:endParaRPr>
          </a:p>
          <a:p>
            <a:pPr>
              <a:lnSpc>
                <a:spcPct val="90000"/>
              </a:lnSpc>
              <a:spcAft>
                <a:spcPts val="1000"/>
              </a:spcAft>
            </a:pPr>
            <a:r>
              <a:rPr lang="es-ES" sz="1700" dirty="0">
                <a:solidFill>
                  <a:schemeClr val="tx1"/>
                </a:solidFill>
                <a:effectLst/>
                <a:latin typeface="Abadi" panose="020B0604020104020204" pitchFamily="34" charset="0"/>
                <a:ea typeface="Calibri" panose="020F0502020204030204" pitchFamily="34" charset="0"/>
              </a:rPr>
              <a:t>Decreto 1743 de 1994.</a:t>
            </a:r>
          </a:p>
          <a:p>
            <a:pPr>
              <a:lnSpc>
                <a:spcPct val="90000"/>
              </a:lnSpc>
              <a:spcAft>
                <a:spcPts val="1000"/>
              </a:spcAft>
            </a:pPr>
            <a:r>
              <a:rPr lang="es-CO" sz="1700" dirty="0">
                <a:solidFill>
                  <a:schemeClr val="tx1"/>
                </a:solidFill>
                <a:effectLst/>
                <a:latin typeface="Abadi" panose="020B0604020104020204" pitchFamily="34" charset="0"/>
                <a:ea typeface="Calibri" panose="020F0502020204030204" pitchFamily="34" charset="0"/>
                <a:cs typeface="Times New Roman" panose="02020603050405020304" pitchFamily="18" charset="0"/>
              </a:rPr>
              <a:t>Problematización de situaciones</a:t>
            </a:r>
          </a:p>
          <a:p>
            <a:pPr>
              <a:lnSpc>
                <a:spcPct val="90000"/>
              </a:lnSpc>
              <a:spcAft>
                <a:spcPts val="1000"/>
              </a:spcAft>
            </a:pPr>
            <a:r>
              <a:rPr lang="es-CO" sz="1700" dirty="0">
                <a:solidFill>
                  <a:schemeClr val="tx1"/>
                </a:solidFill>
                <a:effectLst/>
                <a:latin typeface="Abadi" panose="020B0604020104020204" pitchFamily="34" charset="0"/>
                <a:ea typeface="Calibri" panose="020F0502020204030204" pitchFamily="34" charset="0"/>
                <a:cs typeface="Times New Roman" panose="02020603050405020304" pitchFamily="18" charset="0"/>
              </a:rPr>
              <a:t>Impacto de la Huella Ambiental</a:t>
            </a:r>
          </a:p>
          <a:p>
            <a:pPr>
              <a:lnSpc>
                <a:spcPct val="90000"/>
              </a:lnSpc>
              <a:spcAft>
                <a:spcPts val="1000"/>
              </a:spcAft>
            </a:pPr>
            <a:r>
              <a:rPr lang="es-CO" sz="1700" dirty="0">
                <a:solidFill>
                  <a:schemeClr val="tx1"/>
                </a:solidFill>
                <a:effectLst/>
                <a:latin typeface="Abadi" panose="020B0604020104020204" pitchFamily="34" charset="0"/>
                <a:ea typeface="Calibri" panose="020F0502020204030204" pitchFamily="34" charset="0"/>
                <a:cs typeface="Times New Roman" panose="02020603050405020304" pitchFamily="18" charset="0"/>
              </a:rPr>
              <a:t>Proyecto de investigación</a:t>
            </a:r>
          </a:p>
          <a:p>
            <a:pPr>
              <a:lnSpc>
                <a:spcPct val="90000"/>
              </a:lnSpc>
              <a:spcAft>
                <a:spcPts val="1000"/>
              </a:spcAft>
            </a:pPr>
            <a:r>
              <a:rPr lang="es-CO" sz="1700" dirty="0">
                <a:solidFill>
                  <a:schemeClr val="tx1"/>
                </a:solidFill>
                <a:effectLst/>
                <a:latin typeface="Abadi" panose="020B0604020104020204" pitchFamily="34" charset="0"/>
                <a:ea typeface="Calibri" panose="020F0502020204030204" pitchFamily="34" charset="0"/>
                <a:cs typeface="Times New Roman" panose="02020603050405020304" pitchFamily="18" charset="0"/>
              </a:rPr>
              <a:t>Participación de la comunidad</a:t>
            </a:r>
          </a:p>
          <a:p>
            <a:pPr>
              <a:lnSpc>
                <a:spcPct val="90000"/>
              </a:lnSpc>
              <a:spcAft>
                <a:spcPts val="1000"/>
              </a:spcAft>
            </a:pPr>
            <a:r>
              <a:rPr lang="es-CO" sz="1700" dirty="0">
                <a:solidFill>
                  <a:schemeClr val="tx1"/>
                </a:solidFill>
                <a:effectLst/>
                <a:latin typeface="Abadi" panose="020B0604020104020204" pitchFamily="34" charset="0"/>
                <a:ea typeface="Calibri" panose="020F0502020204030204" pitchFamily="34" charset="0"/>
                <a:cs typeface="Times New Roman" panose="02020603050405020304" pitchFamily="18" charset="0"/>
              </a:rPr>
              <a:t>Gestión ambiental UPN</a:t>
            </a:r>
          </a:p>
          <a:p>
            <a:pPr>
              <a:lnSpc>
                <a:spcPct val="90000"/>
              </a:lnSpc>
            </a:pPr>
            <a:endParaRPr lang="es-CO" sz="1700" dirty="0">
              <a:solidFill>
                <a:schemeClr val="bg1"/>
              </a:solidFill>
            </a:endParaRPr>
          </a:p>
        </p:txBody>
      </p:sp>
      <p:pic>
        <p:nvPicPr>
          <p:cNvPr id="5" name="Imagen 4" descr="Logotipo, nombre de la empresa&#10;&#10;Descripción generada automáticamente">
            <a:extLst>
              <a:ext uri="{FF2B5EF4-FFF2-40B4-BE49-F238E27FC236}">
                <a16:creationId xmlns:a16="http://schemas.microsoft.com/office/drawing/2014/main" id="{FEB58C69-2C0E-C439-3124-6FE24B5EE97C}"/>
              </a:ext>
            </a:extLst>
          </p:cNvPr>
          <p:cNvPicPr>
            <a:picLocks noChangeAspect="1"/>
          </p:cNvPicPr>
          <p:nvPr/>
        </p:nvPicPr>
        <p:blipFill rotWithShape="1">
          <a:blip r:embed="rId2">
            <a:extLst>
              <a:ext uri="{28A0092B-C50C-407E-A947-70E740481C1C}">
                <a14:useLocalDpi xmlns:a14="http://schemas.microsoft.com/office/drawing/2010/main" val="0"/>
              </a:ext>
            </a:extLst>
          </a:blip>
          <a:srcRect t="10487" r="-2" b="2727"/>
          <a:stretch/>
        </p:blipFill>
        <p:spPr>
          <a:xfrm>
            <a:off x="6096001" y="1196448"/>
            <a:ext cx="5143500" cy="4452588"/>
          </a:xfrm>
          <a:prstGeom prst="rect">
            <a:avLst/>
          </a:prstGeom>
        </p:spPr>
      </p:pic>
    </p:spTree>
    <p:extLst>
      <p:ext uri="{BB962C8B-B14F-4D97-AF65-F5344CB8AC3E}">
        <p14:creationId xmlns:p14="http://schemas.microsoft.com/office/powerpoint/2010/main" val="2033300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3CE6033-3FB9-556B-62D3-BA34D77C1A18}"/>
              </a:ext>
            </a:extLst>
          </p:cNvPr>
          <p:cNvSpPr>
            <a:spLocks noGrp="1"/>
          </p:cNvSpPr>
          <p:nvPr>
            <p:ph idx="1"/>
          </p:nvPr>
        </p:nvSpPr>
        <p:spPr>
          <a:xfrm>
            <a:off x="677334" y="566057"/>
            <a:ext cx="8596668" cy="5475305"/>
          </a:xfrm>
        </p:spPr>
        <p:txBody>
          <a:bodyPr>
            <a:normAutofit/>
          </a:bodyPr>
          <a:lstStyle/>
          <a:p>
            <a:pPr marL="0" lvl="0" indent="0">
              <a:lnSpc>
                <a:spcPct val="110000"/>
              </a:lnSpc>
              <a:spcAft>
                <a:spcPts val="1000"/>
              </a:spcAft>
              <a:buNone/>
            </a:pPr>
            <a:r>
              <a:rPr lang="es-ES" sz="2400" b="1" dirty="0">
                <a:effectLst/>
                <a:latin typeface="Times New Roman" panose="02020603050405020304" pitchFamily="18" charset="0"/>
                <a:ea typeface="Calibri" panose="020F0502020204030204" pitchFamily="34" charset="0"/>
                <a:cs typeface="Times New Roman" panose="02020603050405020304" pitchFamily="18" charset="0"/>
              </a:rPr>
              <a:t>Problema y justificación</a:t>
            </a:r>
            <a:endParaRPr lang="es-CO"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0000"/>
              </a:lnSpc>
              <a:spcAft>
                <a:spcPts val="1000"/>
              </a:spcAft>
              <a:buFont typeface="+mj-lt"/>
              <a:buAutoNum type="arabicPeriod"/>
            </a:pPr>
            <a:r>
              <a:rPr lang="es-ES" sz="2400" dirty="0">
                <a:effectLst/>
                <a:latin typeface="Abadi" panose="020B0604020104020204" pitchFamily="34" charset="0"/>
                <a:ea typeface="Calibri" panose="020F0502020204030204" pitchFamily="34" charset="0"/>
                <a:cs typeface="Times New Roman" panose="02020603050405020304" pitchFamily="18" charset="0"/>
              </a:rPr>
              <a:t>Contexto población y territorio</a:t>
            </a:r>
          </a:p>
          <a:p>
            <a:pPr marL="457200" lvl="1" indent="0">
              <a:lnSpc>
                <a:spcPct val="110000"/>
              </a:lnSpc>
              <a:spcAft>
                <a:spcPts val="1000"/>
              </a:spcAft>
              <a:buNone/>
            </a:pPr>
            <a:r>
              <a:rPr lang="es-CO" sz="2400" dirty="0">
                <a:effectLst/>
                <a:latin typeface="Abadi" panose="020B0604020104020204" pitchFamily="34" charset="0"/>
                <a:ea typeface="Calibri" panose="020F0502020204030204" pitchFamily="34" charset="0"/>
                <a:cs typeface="Times New Roman" panose="02020603050405020304" pitchFamily="18" charset="0"/>
              </a:rPr>
              <a:t>Localidad de Usaquén. UPZ El country</a:t>
            </a:r>
          </a:p>
          <a:p>
            <a:pPr marL="457200" lvl="1" indent="0">
              <a:lnSpc>
                <a:spcPct val="110000"/>
              </a:lnSpc>
              <a:spcAft>
                <a:spcPts val="1000"/>
              </a:spcAft>
              <a:buNone/>
            </a:pPr>
            <a:endParaRPr lang="es-CO"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s-CO" dirty="0"/>
          </a:p>
        </p:txBody>
      </p:sp>
      <p:graphicFrame>
        <p:nvGraphicFramePr>
          <p:cNvPr id="4" name="Tabla 3">
            <a:extLst>
              <a:ext uri="{FF2B5EF4-FFF2-40B4-BE49-F238E27FC236}">
                <a16:creationId xmlns:a16="http://schemas.microsoft.com/office/drawing/2014/main" id="{983C3246-E53D-019D-9773-6403C5AFC99E}"/>
              </a:ext>
            </a:extLst>
          </p:cNvPr>
          <p:cNvGraphicFramePr>
            <a:graphicFrameLocks noGrp="1"/>
          </p:cNvGraphicFramePr>
          <p:nvPr/>
        </p:nvGraphicFramePr>
        <p:xfrm>
          <a:off x="1197429" y="2569029"/>
          <a:ext cx="7097486" cy="3787054"/>
        </p:xfrm>
        <a:graphic>
          <a:graphicData uri="http://schemas.openxmlformats.org/drawingml/2006/table">
            <a:tbl>
              <a:tblPr firstRow="1" firstCol="1" bandRow="1">
                <a:tableStyleId>{5C22544A-7EE6-4342-B048-85BDC9FD1C3A}</a:tableStyleId>
              </a:tblPr>
              <a:tblGrid>
                <a:gridCol w="4161532">
                  <a:extLst>
                    <a:ext uri="{9D8B030D-6E8A-4147-A177-3AD203B41FA5}">
                      <a16:colId xmlns:a16="http://schemas.microsoft.com/office/drawing/2014/main" val="3027926485"/>
                    </a:ext>
                  </a:extLst>
                </a:gridCol>
                <a:gridCol w="2935954">
                  <a:extLst>
                    <a:ext uri="{9D8B030D-6E8A-4147-A177-3AD203B41FA5}">
                      <a16:colId xmlns:a16="http://schemas.microsoft.com/office/drawing/2014/main" val="2219499489"/>
                    </a:ext>
                  </a:extLst>
                </a:gridCol>
              </a:tblGrid>
              <a:tr h="492468">
                <a:tc>
                  <a:txBody>
                    <a:bodyPr/>
                    <a:lstStyle/>
                    <a:p>
                      <a:pPr algn="ctr">
                        <a:lnSpc>
                          <a:spcPct val="115000"/>
                        </a:lnSpc>
                        <a:spcAft>
                          <a:spcPts val="1000"/>
                        </a:spcAft>
                      </a:pPr>
                      <a:r>
                        <a:rPr lang="es-ES" sz="1800" dirty="0">
                          <a:effectLst/>
                        </a:rPr>
                        <a:t>Ítem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Aft>
                          <a:spcPts val="1000"/>
                        </a:spcAft>
                      </a:pPr>
                      <a:r>
                        <a:rPr lang="es-ES" sz="1800">
                          <a:effectLst/>
                        </a:rPr>
                        <a:t>Dato </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44810603"/>
                  </a:ext>
                </a:extLst>
              </a:tr>
              <a:tr h="284823">
                <a:tc>
                  <a:txBody>
                    <a:bodyPr/>
                    <a:lstStyle/>
                    <a:p>
                      <a:pPr>
                        <a:lnSpc>
                          <a:spcPct val="115000"/>
                        </a:lnSpc>
                        <a:spcAft>
                          <a:spcPts val="1000"/>
                        </a:spcAft>
                      </a:pPr>
                      <a:r>
                        <a:rPr lang="es-ES" sz="1800" dirty="0">
                          <a:effectLst/>
                        </a:rPr>
                        <a:t>Estrato socioeconómico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S" sz="1800" dirty="0">
                          <a:effectLst/>
                        </a:rPr>
                        <a:t>Entre 2 y 5 </a:t>
                      </a:r>
                      <a:endParaRPr lang="es-CO" sz="1800" dirty="0"/>
                    </a:p>
                  </a:txBody>
                  <a:tcPr marL="68580" marR="68580" marT="0" marB="0"/>
                </a:tc>
                <a:extLst>
                  <a:ext uri="{0D108BD9-81ED-4DB2-BD59-A6C34878D82A}">
                    <a16:rowId xmlns:a16="http://schemas.microsoft.com/office/drawing/2014/main" val="2733493335"/>
                  </a:ext>
                </a:extLst>
              </a:tr>
              <a:tr h="284823">
                <a:tc>
                  <a:txBody>
                    <a:bodyPr/>
                    <a:lstStyle/>
                    <a:p>
                      <a:pPr>
                        <a:lnSpc>
                          <a:spcPct val="115000"/>
                        </a:lnSpc>
                        <a:spcAft>
                          <a:spcPts val="1000"/>
                        </a:spcAft>
                      </a:pPr>
                      <a:r>
                        <a:rPr lang="es-ES" sz="1800">
                          <a:effectLst/>
                        </a:rPr>
                        <a:t>No. De estudiantes </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S" sz="1800">
                          <a:effectLst/>
                        </a:rPr>
                        <a:t>1383</a:t>
                      </a:r>
                      <a:endParaRPr lang="es-CO" sz="1800"/>
                    </a:p>
                  </a:txBody>
                  <a:tcPr marL="68580" marR="68580" marT="0" marB="0"/>
                </a:tc>
                <a:extLst>
                  <a:ext uri="{0D108BD9-81ED-4DB2-BD59-A6C34878D82A}">
                    <a16:rowId xmlns:a16="http://schemas.microsoft.com/office/drawing/2014/main" val="3145181341"/>
                  </a:ext>
                </a:extLst>
              </a:tr>
              <a:tr h="589124">
                <a:tc>
                  <a:txBody>
                    <a:bodyPr/>
                    <a:lstStyle/>
                    <a:p>
                      <a:pPr>
                        <a:lnSpc>
                          <a:spcPct val="115000"/>
                        </a:lnSpc>
                        <a:spcAft>
                          <a:spcPts val="1000"/>
                        </a:spcAft>
                      </a:pPr>
                      <a:r>
                        <a:rPr lang="es-ES" sz="1800">
                          <a:effectLst/>
                        </a:rPr>
                        <a:t>No. docentes y directivos docentes </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S" sz="1800" dirty="0">
                          <a:effectLst/>
                        </a:rPr>
                        <a:t>140</a:t>
                      </a:r>
                      <a:endParaRPr lang="es-CO" sz="1800" dirty="0"/>
                    </a:p>
                  </a:txBody>
                  <a:tcPr marL="68580" marR="68580" marT="0" marB="0"/>
                </a:tc>
                <a:extLst>
                  <a:ext uri="{0D108BD9-81ED-4DB2-BD59-A6C34878D82A}">
                    <a16:rowId xmlns:a16="http://schemas.microsoft.com/office/drawing/2014/main" val="2404748109"/>
                  </a:ext>
                </a:extLst>
              </a:tr>
              <a:tr h="589124">
                <a:tc>
                  <a:txBody>
                    <a:bodyPr/>
                    <a:lstStyle/>
                    <a:p>
                      <a:pPr>
                        <a:lnSpc>
                          <a:spcPct val="115000"/>
                        </a:lnSpc>
                        <a:spcAft>
                          <a:spcPts val="1000"/>
                        </a:spcAft>
                      </a:pPr>
                      <a:r>
                        <a:rPr lang="es-ES" sz="1800">
                          <a:effectLst/>
                        </a:rPr>
                        <a:t>No. Personal administrativo y de servicios generales </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S" sz="1800" dirty="0">
                          <a:effectLst/>
                        </a:rPr>
                        <a:t>32</a:t>
                      </a:r>
                      <a:endParaRPr lang="es-CO" sz="1800" dirty="0"/>
                    </a:p>
                  </a:txBody>
                  <a:tcPr marL="68580" marR="68580" marT="0" marB="0"/>
                </a:tc>
                <a:extLst>
                  <a:ext uri="{0D108BD9-81ED-4DB2-BD59-A6C34878D82A}">
                    <a16:rowId xmlns:a16="http://schemas.microsoft.com/office/drawing/2014/main" val="75249098"/>
                  </a:ext>
                </a:extLst>
              </a:tr>
              <a:tr h="893426">
                <a:tc>
                  <a:txBody>
                    <a:bodyPr/>
                    <a:lstStyle/>
                    <a:p>
                      <a:pPr>
                        <a:lnSpc>
                          <a:spcPct val="115000"/>
                        </a:lnSpc>
                        <a:spcAft>
                          <a:spcPts val="1000"/>
                        </a:spcAft>
                      </a:pPr>
                      <a:r>
                        <a:rPr lang="es-ES" sz="1800">
                          <a:effectLst/>
                        </a:rPr>
                        <a:t>Personal de aseo y servicio </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S" sz="1800" dirty="0">
                          <a:effectLst/>
                        </a:rPr>
                        <a:t>                   18                                                               </a:t>
                      </a:r>
                      <a:endParaRPr lang="es-CO" sz="1800" dirty="0"/>
                    </a:p>
                  </a:txBody>
                  <a:tcPr marL="68580" marR="68580" marT="0" marB="0"/>
                </a:tc>
                <a:extLst>
                  <a:ext uri="{0D108BD9-81ED-4DB2-BD59-A6C34878D82A}">
                    <a16:rowId xmlns:a16="http://schemas.microsoft.com/office/drawing/2014/main" val="2159908039"/>
                  </a:ext>
                </a:extLst>
              </a:tr>
              <a:tr h="589124">
                <a:tc>
                  <a:txBody>
                    <a:bodyPr/>
                    <a:lstStyle/>
                    <a:p>
                      <a:pPr>
                        <a:lnSpc>
                          <a:spcPct val="115000"/>
                        </a:lnSpc>
                        <a:spcAft>
                          <a:spcPts val="1000"/>
                        </a:spcAft>
                      </a:pPr>
                      <a:r>
                        <a:rPr lang="es-ES" sz="1800">
                          <a:effectLst/>
                        </a:rPr>
                        <a:t>No. Estudiantes que pertenecen a etnias </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ES" sz="1800" dirty="0">
                          <a:effectLst/>
                        </a:rPr>
                        <a:t>5</a:t>
                      </a:r>
                      <a:endParaRPr lang="es-CO" sz="1800" dirty="0"/>
                    </a:p>
                  </a:txBody>
                  <a:tcPr marL="68580" marR="68580" marT="0" marB="0"/>
                </a:tc>
                <a:extLst>
                  <a:ext uri="{0D108BD9-81ED-4DB2-BD59-A6C34878D82A}">
                    <a16:rowId xmlns:a16="http://schemas.microsoft.com/office/drawing/2014/main" val="3776018180"/>
                  </a:ext>
                </a:extLst>
              </a:tr>
            </a:tbl>
          </a:graphicData>
        </a:graphic>
      </p:graphicFrame>
      <p:pic>
        <p:nvPicPr>
          <p:cNvPr id="1026" name="Picture 2" descr="Resultado de imagen de localidad usaquen">
            <a:extLst>
              <a:ext uri="{FF2B5EF4-FFF2-40B4-BE49-F238E27FC236}">
                <a16:creationId xmlns:a16="http://schemas.microsoft.com/office/drawing/2014/main" id="{6097740E-4163-DB7B-DBB8-D237DAE11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959" y="35379"/>
            <a:ext cx="4486275"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88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persona, pasto, niño, joven&#10;&#10;Descripción generada automáticamente">
            <a:extLst>
              <a:ext uri="{FF2B5EF4-FFF2-40B4-BE49-F238E27FC236}">
                <a16:creationId xmlns:a16="http://schemas.microsoft.com/office/drawing/2014/main" id="{745E6D91-91F7-95C8-CDF3-2C2984902301}"/>
              </a:ext>
            </a:extLst>
          </p:cNvPr>
          <p:cNvPicPr>
            <a:picLocks noChangeAspect="1"/>
          </p:cNvPicPr>
          <p:nvPr/>
        </p:nvPicPr>
        <p:blipFill rotWithShape="1">
          <a:blip r:embed="rId2">
            <a:extLst>
              <a:ext uri="{28A0092B-C50C-407E-A947-70E740481C1C}">
                <a14:useLocalDpi xmlns:a14="http://schemas.microsoft.com/office/drawing/2010/main" val="0"/>
              </a:ext>
            </a:extLst>
          </a:blip>
          <a:srcRect t="12210" r="-1" b="22864"/>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3" name="Marcador de contenido 2">
            <a:extLst>
              <a:ext uri="{FF2B5EF4-FFF2-40B4-BE49-F238E27FC236}">
                <a16:creationId xmlns:a16="http://schemas.microsoft.com/office/drawing/2014/main" id="{2455B716-036C-A14D-709B-53C6651BD215}"/>
              </a:ext>
            </a:extLst>
          </p:cNvPr>
          <p:cNvSpPr>
            <a:spLocks noGrp="1"/>
          </p:cNvSpPr>
          <p:nvPr>
            <p:ph idx="1"/>
          </p:nvPr>
        </p:nvSpPr>
        <p:spPr>
          <a:xfrm>
            <a:off x="677334" y="598715"/>
            <a:ext cx="3851122" cy="5834742"/>
          </a:xfrm>
        </p:spPr>
        <p:txBody>
          <a:bodyPr>
            <a:normAutofit/>
          </a:bodyPr>
          <a:lstStyle/>
          <a:p>
            <a:pPr marL="742950" lvl="1" indent="-285750">
              <a:lnSpc>
                <a:spcPct val="90000"/>
              </a:lnSpc>
              <a:spcAft>
                <a:spcPts val="1000"/>
              </a:spcAft>
              <a:buFont typeface="+mj-lt"/>
              <a:buAutoNum type="arabicPeriod"/>
            </a:pPr>
            <a:r>
              <a:rPr lang="es-ES" sz="1800" b="1" dirty="0">
                <a:effectLst/>
                <a:latin typeface="Abadi" panose="020B0604020104020204" pitchFamily="34" charset="0"/>
                <a:ea typeface="Calibri" panose="020F0502020204030204" pitchFamily="34" charset="0"/>
                <a:cs typeface="Times New Roman" panose="02020603050405020304" pitchFamily="18" charset="0"/>
              </a:rPr>
              <a:t>Planteamiento</a:t>
            </a:r>
          </a:p>
          <a:p>
            <a:pPr marL="457200" lvl="1" indent="0">
              <a:lnSpc>
                <a:spcPct val="90000"/>
              </a:lnSpc>
              <a:spcAft>
                <a:spcPts val="1000"/>
              </a:spcAft>
              <a:buNone/>
            </a:pPr>
            <a:r>
              <a:rPr lang="es-ES" sz="1800" dirty="0">
                <a:latin typeface="Abadi" panose="020B0604020104020204" pitchFamily="34" charset="0"/>
                <a:ea typeface="Calibri" panose="020F0502020204030204" pitchFamily="34" charset="0"/>
                <a:cs typeface="Times New Roman" panose="02020603050405020304" pitchFamily="18" charset="0"/>
              </a:rPr>
              <a:t>PEI 2019</a:t>
            </a:r>
          </a:p>
          <a:p>
            <a:pPr marL="457200" lvl="1" indent="0">
              <a:lnSpc>
                <a:spcPct val="90000"/>
              </a:lnSpc>
              <a:spcAft>
                <a:spcPts val="1000"/>
              </a:spcAft>
              <a:buNone/>
            </a:pPr>
            <a:r>
              <a:rPr lang="es-ES" sz="1800" dirty="0">
                <a:effectLst/>
                <a:latin typeface="Abadi" panose="020B0604020104020204" pitchFamily="34" charset="0"/>
                <a:ea typeface="Calibri" panose="020F0502020204030204" pitchFamily="34" charset="0"/>
                <a:cs typeface="Times New Roman" panose="02020603050405020304" pitchFamily="18" charset="0"/>
              </a:rPr>
              <a:t>Impacto ambiental</a:t>
            </a:r>
          </a:p>
          <a:p>
            <a:pPr marL="457200" lvl="1" indent="0">
              <a:lnSpc>
                <a:spcPct val="90000"/>
              </a:lnSpc>
              <a:spcAft>
                <a:spcPts val="1000"/>
              </a:spcAft>
              <a:buNone/>
            </a:pPr>
            <a:r>
              <a:rPr lang="es-ES" sz="1800" dirty="0">
                <a:effectLst/>
                <a:latin typeface="Abadi" panose="020B0604020104020204" pitchFamily="34" charset="0"/>
                <a:ea typeface="Calibri" panose="020F0502020204030204" pitchFamily="34" charset="0"/>
                <a:cs typeface="Times New Roman" panose="02020603050405020304" pitchFamily="18" charset="0"/>
              </a:rPr>
              <a:t>¿</a:t>
            </a:r>
            <a:r>
              <a:rPr lang="es-ES" sz="1800" i="1" dirty="0">
                <a:effectLst/>
                <a:latin typeface="Abadi" panose="020B0604020104020204" pitchFamily="34" charset="0"/>
                <a:ea typeface="Calibri" panose="020F0502020204030204" pitchFamily="34" charset="0"/>
                <a:cs typeface="Times New Roman" panose="02020603050405020304" pitchFamily="18" charset="0"/>
              </a:rPr>
              <a:t>Cómo a partir de la reflexión frente a la huella ambiental se puede fomentar una verdadera cultura ciudadana ambiental en la comunidad del IPN?</a:t>
            </a:r>
            <a:endParaRPr lang="es-CO" sz="1800" dirty="0">
              <a:effectLst/>
              <a:latin typeface="Abadi" panose="020B0604020104020204" pitchFamily="34" charset="0"/>
              <a:ea typeface="Calibri" panose="020F0502020204030204" pitchFamily="34" charset="0"/>
              <a:cs typeface="Times New Roman" panose="02020603050405020304" pitchFamily="18" charset="0"/>
            </a:endParaRPr>
          </a:p>
          <a:p>
            <a:pPr marL="742950" lvl="1" indent="-285750">
              <a:lnSpc>
                <a:spcPct val="90000"/>
              </a:lnSpc>
              <a:spcAft>
                <a:spcPts val="1000"/>
              </a:spcAft>
              <a:buFont typeface="+mj-lt"/>
              <a:buAutoNum type="arabicPeriod"/>
            </a:pPr>
            <a:r>
              <a:rPr lang="es-ES" sz="1800" b="1" dirty="0">
                <a:effectLst/>
                <a:latin typeface="Abadi" panose="020B0604020104020204" pitchFamily="34" charset="0"/>
                <a:ea typeface="Calibri" panose="020F0502020204030204" pitchFamily="34" charset="0"/>
                <a:cs typeface="Times New Roman" panose="02020603050405020304" pitchFamily="18" charset="0"/>
              </a:rPr>
              <a:t>Justificación</a:t>
            </a:r>
          </a:p>
          <a:p>
            <a:pPr marL="457200" lvl="1" indent="0">
              <a:lnSpc>
                <a:spcPct val="90000"/>
              </a:lnSpc>
              <a:spcAft>
                <a:spcPts val="1000"/>
              </a:spcAft>
              <a:buNone/>
            </a:pPr>
            <a:r>
              <a:rPr lang="es-CO" sz="1800" dirty="0">
                <a:effectLst/>
                <a:latin typeface="Abadi" panose="020B0604020104020204" pitchFamily="34" charset="0"/>
                <a:ea typeface="Calibri" panose="020F0502020204030204" pitchFamily="34" charset="0"/>
                <a:cs typeface="Times New Roman" panose="02020603050405020304" pitchFamily="18" charset="0"/>
              </a:rPr>
              <a:t>PEI 2019, PPI.</a:t>
            </a:r>
          </a:p>
          <a:p>
            <a:pPr marL="457200" lvl="1" indent="0">
              <a:lnSpc>
                <a:spcPct val="90000"/>
              </a:lnSpc>
              <a:spcAft>
                <a:spcPts val="1000"/>
              </a:spcAft>
              <a:buNone/>
            </a:pPr>
            <a:r>
              <a:rPr lang="es-CO" sz="1800" dirty="0">
                <a:effectLst/>
                <a:latin typeface="Abadi" panose="020B0604020104020204" pitchFamily="34" charset="0"/>
                <a:ea typeface="Calibri" panose="020F0502020204030204" pitchFamily="34" charset="0"/>
                <a:cs typeface="Times New Roman" panose="02020603050405020304" pitchFamily="18" charset="0"/>
              </a:rPr>
              <a:t>Transformaciones sociales</a:t>
            </a:r>
          </a:p>
          <a:p>
            <a:pPr marL="457200" lvl="1" indent="0">
              <a:lnSpc>
                <a:spcPct val="90000"/>
              </a:lnSpc>
              <a:spcAft>
                <a:spcPts val="1000"/>
              </a:spcAft>
              <a:buNone/>
            </a:pPr>
            <a:r>
              <a:rPr lang="es-CO" sz="1800" dirty="0">
                <a:effectLst/>
                <a:latin typeface="Abadi" panose="020B0604020104020204" pitchFamily="34" charset="0"/>
                <a:ea typeface="Calibri" panose="020F0502020204030204" pitchFamily="34" charset="0"/>
                <a:cs typeface="Times New Roman" panose="02020603050405020304" pitchFamily="18" charset="0"/>
              </a:rPr>
              <a:t>Mirada sistémica el ambiente</a:t>
            </a:r>
          </a:p>
          <a:p>
            <a:pPr marL="457200" lvl="1" indent="0">
              <a:lnSpc>
                <a:spcPct val="90000"/>
              </a:lnSpc>
              <a:spcAft>
                <a:spcPts val="1000"/>
              </a:spcAft>
              <a:buNone/>
            </a:pPr>
            <a:r>
              <a:rPr lang="es-CO" sz="1800" dirty="0">
                <a:effectLst/>
                <a:latin typeface="Abadi" panose="020B0604020104020204" pitchFamily="34" charset="0"/>
                <a:ea typeface="Calibri" panose="020F0502020204030204" pitchFamily="34" charset="0"/>
                <a:cs typeface="Times New Roman" panose="02020603050405020304" pitchFamily="18" charset="0"/>
              </a:rPr>
              <a:t>Hombre como parte del ambiente</a:t>
            </a:r>
          </a:p>
          <a:p>
            <a:pPr marL="457200" lvl="1" indent="0">
              <a:lnSpc>
                <a:spcPct val="90000"/>
              </a:lnSpc>
              <a:spcAft>
                <a:spcPts val="1000"/>
              </a:spcAft>
              <a:buNone/>
            </a:pPr>
            <a:endParaRPr lang="es-CO" sz="1100" b="1"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nSpc>
                <a:spcPct val="90000"/>
              </a:lnSpc>
              <a:spcAft>
                <a:spcPts val="1000"/>
              </a:spcAft>
              <a:buNone/>
            </a:pPr>
            <a:endParaRPr lang="es-CO" sz="11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s-CO" sz="1100" dirty="0"/>
          </a:p>
        </p:txBody>
      </p:sp>
    </p:spTree>
    <p:extLst>
      <p:ext uri="{BB962C8B-B14F-4D97-AF65-F5344CB8AC3E}">
        <p14:creationId xmlns:p14="http://schemas.microsoft.com/office/powerpoint/2010/main" val="1095795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 grupo de personas de pie&#10;&#10;Descripción generada automáticamente">
            <a:extLst>
              <a:ext uri="{FF2B5EF4-FFF2-40B4-BE49-F238E27FC236}">
                <a16:creationId xmlns:a16="http://schemas.microsoft.com/office/drawing/2014/main" id="{5DADA9DD-1A63-5789-522F-2870A07F0DEB}"/>
              </a:ext>
            </a:extLst>
          </p:cNvPr>
          <p:cNvPicPr>
            <a:picLocks noChangeAspect="1"/>
          </p:cNvPicPr>
          <p:nvPr/>
        </p:nvPicPr>
        <p:blipFill rotWithShape="1">
          <a:blip r:embed="rId2">
            <a:extLst>
              <a:ext uri="{28A0092B-C50C-407E-A947-70E740481C1C}">
                <a14:useLocalDpi xmlns:a14="http://schemas.microsoft.com/office/drawing/2010/main" val="0"/>
              </a:ext>
            </a:extLst>
          </a:blip>
          <a:srcRect l="10127" r="3235"/>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3" name="Marcador de contenido 2">
            <a:extLst>
              <a:ext uri="{FF2B5EF4-FFF2-40B4-BE49-F238E27FC236}">
                <a16:creationId xmlns:a16="http://schemas.microsoft.com/office/drawing/2014/main" id="{9254E5E8-FB08-6C9D-09C2-CACBD9313549}"/>
              </a:ext>
            </a:extLst>
          </p:cNvPr>
          <p:cNvSpPr>
            <a:spLocks noGrp="1"/>
          </p:cNvSpPr>
          <p:nvPr>
            <p:ph idx="1"/>
          </p:nvPr>
        </p:nvSpPr>
        <p:spPr>
          <a:xfrm>
            <a:off x="87086" y="522514"/>
            <a:ext cx="5181600" cy="5518849"/>
          </a:xfrm>
        </p:spPr>
        <p:txBody>
          <a:bodyPr>
            <a:normAutofit fontScale="92500" lnSpcReduction="10000"/>
          </a:bodyPr>
          <a:lstStyle/>
          <a:p>
            <a:pPr marL="742950" lvl="1" indent="-285750">
              <a:lnSpc>
                <a:spcPct val="90000"/>
              </a:lnSpc>
              <a:spcAft>
                <a:spcPts val="1000"/>
              </a:spcAft>
              <a:buFont typeface="+mj-lt"/>
              <a:buAutoNum type="arabicPeriod"/>
            </a:pPr>
            <a:r>
              <a:rPr lang="es-ES" sz="2000" dirty="0">
                <a:effectLst/>
                <a:latin typeface="Abadi" panose="020B0604020104020204" pitchFamily="34" charset="0"/>
                <a:ea typeface="Calibri" panose="020F0502020204030204" pitchFamily="34" charset="0"/>
                <a:cs typeface="Times New Roman" panose="02020603050405020304" pitchFamily="18" charset="0"/>
              </a:rPr>
              <a:t>Objetivo general</a:t>
            </a:r>
          </a:p>
          <a:p>
            <a:pPr marL="457200" lvl="1" indent="0">
              <a:lnSpc>
                <a:spcPct val="90000"/>
              </a:lnSpc>
              <a:spcAft>
                <a:spcPts val="1000"/>
              </a:spcAft>
              <a:buNone/>
            </a:pPr>
            <a:r>
              <a:rPr lang="es-ES" sz="2000" dirty="0">
                <a:effectLst/>
                <a:latin typeface="Abadi" panose="020B0604020104020204" pitchFamily="34" charset="0"/>
                <a:ea typeface="Calibri" panose="020F0502020204030204" pitchFamily="34" charset="0"/>
                <a:cs typeface="Times New Roman" panose="02020603050405020304" pitchFamily="18" charset="0"/>
              </a:rPr>
              <a:t>Fortalecer la formación ambiental de la comunidad del IPN desde el eje Nuestra huella ambiental, propiciando espacios de reflexión, reconocimiento, aprendizaje, participación, concertación y autogestión en una dinámica social, cultural y natural que refleje acciones e impactos en el mejoramiento de la calidad de vida de la población.</a:t>
            </a:r>
            <a:endParaRPr lang="es-CO" sz="2000" dirty="0">
              <a:effectLst/>
              <a:latin typeface="Abadi" panose="020B0604020104020204" pitchFamily="34" charset="0"/>
              <a:ea typeface="Calibri" panose="020F0502020204030204" pitchFamily="34" charset="0"/>
              <a:cs typeface="Times New Roman" panose="02020603050405020304" pitchFamily="18" charset="0"/>
            </a:endParaRPr>
          </a:p>
          <a:p>
            <a:pPr marL="457200" lvl="1" indent="0">
              <a:lnSpc>
                <a:spcPct val="90000"/>
              </a:lnSpc>
              <a:spcAft>
                <a:spcPts val="1000"/>
              </a:spcAft>
              <a:buNone/>
            </a:pPr>
            <a:endParaRPr lang="es-CO" sz="2000" dirty="0">
              <a:effectLst/>
              <a:latin typeface="Abadi" panose="020B0604020104020204" pitchFamily="34" charset="0"/>
              <a:ea typeface="Calibri" panose="020F0502020204030204" pitchFamily="34" charset="0"/>
              <a:cs typeface="Times New Roman" panose="02020603050405020304" pitchFamily="18" charset="0"/>
            </a:endParaRPr>
          </a:p>
          <a:p>
            <a:pPr marL="742950" lvl="1" indent="-285750">
              <a:lnSpc>
                <a:spcPct val="90000"/>
              </a:lnSpc>
              <a:spcAft>
                <a:spcPts val="1000"/>
              </a:spcAft>
              <a:buFont typeface="+mj-lt"/>
              <a:buAutoNum type="arabicPeriod"/>
            </a:pPr>
            <a:r>
              <a:rPr lang="es-ES" sz="2000" dirty="0">
                <a:effectLst/>
                <a:latin typeface="Abadi" panose="020B0604020104020204" pitchFamily="34" charset="0"/>
                <a:ea typeface="Calibri" panose="020F0502020204030204" pitchFamily="34" charset="0"/>
                <a:cs typeface="Times New Roman" panose="02020603050405020304" pitchFamily="18" charset="0"/>
              </a:rPr>
              <a:t>Objetivos específicos y operativos</a:t>
            </a:r>
          </a:p>
          <a:p>
            <a:pPr marL="457200" lvl="1" indent="0">
              <a:lnSpc>
                <a:spcPct val="90000"/>
              </a:lnSpc>
              <a:spcAft>
                <a:spcPts val="1000"/>
              </a:spcAft>
              <a:buNone/>
            </a:pPr>
            <a:r>
              <a:rPr lang="es-ES" sz="2000" dirty="0">
                <a:latin typeface="Abadi" panose="020B0604020104020204" pitchFamily="34" charset="0"/>
                <a:ea typeface="Calibri" panose="020F0502020204030204" pitchFamily="34" charset="0"/>
                <a:cs typeface="Times New Roman" panose="02020603050405020304" pitchFamily="18" charset="0"/>
              </a:rPr>
              <a:t>Enmarcados en formación ambiental, reconocimiento del territorio, problematización de situaciones ambientales, acciones pedagógicas y didácticas, procesos académicos </a:t>
            </a:r>
            <a:r>
              <a:rPr lang="es-ES" sz="2200" dirty="0">
                <a:latin typeface="Abadi" panose="020B0604020104020204" pitchFamily="34" charset="0"/>
                <a:ea typeface="Calibri" panose="020F0502020204030204" pitchFamily="34" charset="0"/>
                <a:cs typeface="Times New Roman" panose="02020603050405020304" pitchFamily="18" charset="0"/>
              </a:rPr>
              <a:t>y convivenciales.</a:t>
            </a:r>
            <a:endParaRPr lang="es-CO" sz="2200" dirty="0">
              <a:effectLst/>
              <a:latin typeface="Abadi" panose="020B0604020104020204" pitchFamily="34" charset="0"/>
              <a:ea typeface="Calibri" panose="020F0502020204030204" pitchFamily="34" charset="0"/>
              <a:cs typeface="Times New Roman" panose="02020603050405020304" pitchFamily="18" charset="0"/>
            </a:endParaRPr>
          </a:p>
          <a:p>
            <a:pPr>
              <a:lnSpc>
                <a:spcPct val="90000"/>
              </a:lnSpc>
            </a:pPr>
            <a:endParaRPr lang="es-CO" sz="1400" dirty="0"/>
          </a:p>
        </p:txBody>
      </p:sp>
    </p:spTree>
    <p:extLst>
      <p:ext uri="{BB962C8B-B14F-4D97-AF65-F5344CB8AC3E}">
        <p14:creationId xmlns:p14="http://schemas.microsoft.com/office/powerpoint/2010/main" val="1523259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C75ECAD-9C09-5849-214C-E0BC79A2336D}"/>
              </a:ext>
            </a:extLst>
          </p:cNvPr>
          <p:cNvPicPr>
            <a:picLocks noChangeAspect="1"/>
          </p:cNvPicPr>
          <p:nvPr/>
        </p:nvPicPr>
        <p:blipFill rotWithShape="1">
          <a:blip r:embed="rId2"/>
          <a:srcRect l="5543" r="6954"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3" name="Marcador de contenido 2">
            <a:extLst>
              <a:ext uri="{FF2B5EF4-FFF2-40B4-BE49-F238E27FC236}">
                <a16:creationId xmlns:a16="http://schemas.microsoft.com/office/drawing/2014/main" id="{1EE9359F-2214-7C35-47E5-C8D68DBFE460}"/>
              </a:ext>
            </a:extLst>
          </p:cNvPr>
          <p:cNvSpPr>
            <a:spLocks noGrp="1"/>
          </p:cNvSpPr>
          <p:nvPr>
            <p:ph idx="1"/>
          </p:nvPr>
        </p:nvSpPr>
        <p:spPr>
          <a:xfrm>
            <a:off x="-119743" y="468087"/>
            <a:ext cx="5560635" cy="5910942"/>
          </a:xfrm>
        </p:spPr>
        <p:txBody>
          <a:bodyPr>
            <a:normAutofit/>
          </a:bodyPr>
          <a:lstStyle/>
          <a:p>
            <a:pPr marL="742950" lvl="1" indent="-285750">
              <a:lnSpc>
                <a:spcPct val="90000"/>
              </a:lnSpc>
              <a:spcAft>
                <a:spcPts val="1000"/>
              </a:spcAft>
              <a:buFont typeface="+mj-lt"/>
              <a:buAutoNum type="arabicPeriod"/>
            </a:pPr>
            <a:r>
              <a:rPr lang="es-ES" sz="1800" dirty="0">
                <a:effectLst/>
                <a:latin typeface="Abadi" panose="020B0604020104020204" pitchFamily="34" charset="0"/>
                <a:ea typeface="Calibri" panose="020F0502020204030204" pitchFamily="34" charset="0"/>
                <a:cs typeface="Times New Roman" panose="02020603050405020304" pitchFamily="18" charset="0"/>
              </a:rPr>
              <a:t>Misión</a:t>
            </a:r>
          </a:p>
          <a:p>
            <a:pPr marL="457200" lvl="1" indent="0">
              <a:lnSpc>
                <a:spcPct val="90000"/>
              </a:lnSpc>
              <a:spcAft>
                <a:spcPts val="1000"/>
              </a:spcAft>
              <a:buNone/>
            </a:pPr>
            <a:r>
              <a:rPr lang="es-ES" sz="1800" dirty="0">
                <a:effectLst/>
                <a:latin typeface="Abadi" panose="020B0604020104020204" pitchFamily="34" charset="0"/>
                <a:ea typeface="Calibri" panose="020F0502020204030204" pitchFamily="34" charset="0"/>
                <a:cs typeface="Times New Roman" panose="02020603050405020304" pitchFamily="18" charset="0"/>
              </a:rPr>
              <a:t>La misión del PRAE es liderar procesos de formación ambiental desde el eje Nuestra Huella Ambiental, que propicien el sentido de pertenencia institucional y local desde la reflexión, reconocimiento, participación y autogestión de la comunidad, encaminados a generar impactos en el mejoramiento de la calidad de vida de los sujetos.</a:t>
            </a:r>
            <a:endParaRPr lang="es-CO" sz="1800" dirty="0">
              <a:effectLst/>
              <a:latin typeface="Abadi" panose="020B0604020104020204" pitchFamily="34" charset="0"/>
              <a:ea typeface="Calibri" panose="020F0502020204030204" pitchFamily="34" charset="0"/>
              <a:cs typeface="Times New Roman" panose="02020603050405020304" pitchFamily="18" charset="0"/>
            </a:endParaRPr>
          </a:p>
          <a:p>
            <a:pPr marL="742950" lvl="1" indent="-285750">
              <a:lnSpc>
                <a:spcPct val="90000"/>
              </a:lnSpc>
              <a:spcAft>
                <a:spcPts val="1000"/>
              </a:spcAft>
              <a:buFont typeface="+mj-lt"/>
              <a:buAutoNum type="arabicPeriod"/>
            </a:pPr>
            <a:r>
              <a:rPr lang="es-ES" sz="1800" dirty="0">
                <a:effectLst/>
                <a:latin typeface="Abadi" panose="020B0604020104020204" pitchFamily="34" charset="0"/>
                <a:ea typeface="Calibri" panose="020F0502020204030204" pitchFamily="34" charset="0"/>
                <a:cs typeface="Times New Roman" panose="02020603050405020304" pitchFamily="18" charset="0"/>
              </a:rPr>
              <a:t>Visión</a:t>
            </a:r>
          </a:p>
          <a:p>
            <a:pPr marL="457200" lvl="1" indent="0">
              <a:lnSpc>
                <a:spcPct val="90000"/>
              </a:lnSpc>
              <a:spcAft>
                <a:spcPts val="1000"/>
              </a:spcAft>
              <a:buNone/>
            </a:pPr>
            <a:r>
              <a:rPr lang="es-ES" sz="1800" dirty="0">
                <a:effectLst/>
                <a:latin typeface="Abadi" panose="020B0604020104020204" pitchFamily="34" charset="0"/>
                <a:ea typeface="Calibri" panose="020F0502020204030204" pitchFamily="34" charset="0"/>
                <a:cs typeface="Times New Roman" panose="02020603050405020304" pitchFamily="18" charset="0"/>
              </a:rPr>
              <a:t>En el 2025 el PRAE del Instituto Pedagógico Nacional será reconocido a nivel local y distrital como un proyecto pedagógico transversal que lidera procesos de formación ambiental encaminados mitigar nuestra huella ambiental a partir de la reflexión, el reconocimiento, la participación y la autogestión de la comunidad, encaminados a generar impactos en el mejoramiento de la calidad de vida de los sujetos.</a:t>
            </a:r>
            <a:endParaRPr lang="es-CO" sz="1800" dirty="0">
              <a:effectLst/>
              <a:latin typeface="Abadi" panose="020B0604020104020204" pitchFamily="34" charset="0"/>
              <a:ea typeface="Calibri" panose="020F0502020204030204" pitchFamily="34" charset="0"/>
              <a:cs typeface="Times New Roman" panose="02020603050405020304" pitchFamily="18" charset="0"/>
            </a:endParaRPr>
          </a:p>
          <a:p>
            <a:pPr marL="457200" lvl="1" indent="0">
              <a:lnSpc>
                <a:spcPct val="90000"/>
              </a:lnSpc>
              <a:spcAft>
                <a:spcPts val="1000"/>
              </a:spcAft>
              <a:buNone/>
            </a:pPr>
            <a:endParaRPr lang="es-CO" sz="13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s-CO" sz="1300" dirty="0"/>
          </a:p>
        </p:txBody>
      </p:sp>
    </p:spTree>
    <p:extLst>
      <p:ext uri="{BB962C8B-B14F-4D97-AF65-F5344CB8AC3E}">
        <p14:creationId xmlns:p14="http://schemas.microsoft.com/office/powerpoint/2010/main" val="3178380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3B4FCAD-3FE4-5807-BB03-36FA92D5F272}"/>
              </a:ext>
            </a:extLst>
          </p:cNvPr>
          <p:cNvSpPr>
            <a:spLocks noGrp="1"/>
          </p:cNvSpPr>
          <p:nvPr>
            <p:ph idx="1"/>
          </p:nvPr>
        </p:nvSpPr>
        <p:spPr>
          <a:xfrm>
            <a:off x="677334" y="609601"/>
            <a:ext cx="8596668" cy="5431762"/>
          </a:xfrm>
        </p:spPr>
        <p:txBody>
          <a:bodyPr/>
          <a:lstStyle/>
          <a:p>
            <a:pPr marL="0" indent="0">
              <a:buNone/>
            </a:pPr>
            <a:r>
              <a:rPr lang="es-ES" sz="2000" b="1" dirty="0">
                <a:effectLst/>
                <a:latin typeface="Abadi" panose="020B0604020104020204" pitchFamily="34" charset="0"/>
                <a:ea typeface="Calibri" panose="020F0502020204030204" pitchFamily="34" charset="0"/>
                <a:cs typeface="Times New Roman" panose="02020603050405020304" pitchFamily="18" charset="0"/>
              </a:rPr>
              <a:t>Antecedentes</a:t>
            </a:r>
          </a:p>
          <a:p>
            <a:endParaRPr lang="es-ES" sz="2000" b="1" dirty="0">
              <a:latin typeface="Abadi" panose="020B0604020104020204" pitchFamily="34" charset="0"/>
              <a:ea typeface="Calibri" panose="020F0502020204030204" pitchFamily="34" charset="0"/>
              <a:cs typeface="Times New Roman" panose="02020603050405020304" pitchFamily="18" charset="0"/>
            </a:endParaRPr>
          </a:p>
          <a:p>
            <a:r>
              <a:rPr lang="es-ES" sz="2000" b="1" dirty="0">
                <a:effectLst/>
                <a:latin typeface="Abadi" panose="020B0604020104020204" pitchFamily="34" charset="0"/>
                <a:ea typeface="Calibri" panose="020F0502020204030204" pitchFamily="34" charset="0"/>
                <a:cs typeface="Times New Roman" panose="02020603050405020304" pitchFamily="18" charset="0"/>
              </a:rPr>
              <a:t>Se incluye años 2020-2021 -2022</a:t>
            </a:r>
            <a:endParaRPr lang="es-CO" sz="2000" dirty="0">
              <a:effectLst/>
              <a:latin typeface="Abadi" panose="020B0604020104020204" pitchFamily="34" charset="0"/>
              <a:ea typeface="Calibri" panose="020F0502020204030204" pitchFamily="34" charset="0"/>
              <a:cs typeface="Times New Roman" panose="02020603050405020304" pitchFamily="18" charset="0"/>
            </a:endParaRPr>
          </a:p>
          <a:p>
            <a:endParaRPr lang="es-CO" dirty="0"/>
          </a:p>
        </p:txBody>
      </p:sp>
      <p:pic>
        <p:nvPicPr>
          <p:cNvPr id="5" name="Imagen 4">
            <a:extLst>
              <a:ext uri="{FF2B5EF4-FFF2-40B4-BE49-F238E27FC236}">
                <a16:creationId xmlns:a16="http://schemas.microsoft.com/office/drawing/2014/main" id="{405D7E5D-F27B-8196-3AFE-74673DC4B8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00" y="2175706"/>
            <a:ext cx="5716600" cy="4072693"/>
          </a:xfrm>
          <a:prstGeom prst="rect">
            <a:avLst/>
          </a:prstGeom>
        </p:spPr>
      </p:pic>
      <p:pic>
        <p:nvPicPr>
          <p:cNvPr id="7" name="Imagen 6">
            <a:extLst>
              <a:ext uri="{FF2B5EF4-FFF2-40B4-BE49-F238E27FC236}">
                <a16:creationId xmlns:a16="http://schemas.microsoft.com/office/drawing/2014/main" id="{76CB152C-2137-EA89-9A22-04A9086A9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513114"/>
            <a:ext cx="3551464" cy="4735285"/>
          </a:xfrm>
          <a:prstGeom prst="rect">
            <a:avLst/>
          </a:prstGeom>
        </p:spPr>
      </p:pic>
    </p:spTree>
    <p:extLst>
      <p:ext uri="{BB962C8B-B14F-4D97-AF65-F5344CB8AC3E}">
        <p14:creationId xmlns:p14="http://schemas.microsoft.com/office/powerpoint/2010/main" val="1188982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Nubes en el aire&#10;&#10;Descripción generada automáticamente con confianza baja">
            <a:extLst>
              <a:ext uri="{FF2B5EF4-FFF2-40B4-BE49-F238E27FC236}">
                <a16:creationId xmlns:a16="http://schemas.microsoft.com/office/drawing/2014/main" id="{EB6AA659-B69B-B122-491B-5B3BFD425934}"/>
              </a:ext>
            </a:extLst>
          </p:cNvPr>
          <p:cNvPicPr>
            <a:picLocks noChangeAspect="1"/>
          </p:cNvPicPr>
          <p:nvPr/>
        </p:nvPicPr>
        <p:blipFill rotWithShape="1">
          <a:blip r:embed="rId2">
            <a:extLst>
              <a:ext uri="{28A0092B-C50C-407E-A947-70E740481C1C}">
                <a14:useLocalDpi xmlns:a14="http://schemas.microsoft.com/office/drawing/2010/main" val="0"/>
              </a:ext>
            </a:extLst>
          </a:blip>
          <a:srcRect t="3291" r="-1" b="3158"/>
          <a:stretch/>
        </p:blipFill>
        <p:spPr>
          <a:xfrm>
            <a:off x="4296867" y="5"/>
            <a:ext cx="4831627" cy="4520011"/>
          </a:xfrm>
          <a:custGeom>
            <a:avLst/>
            <a:gdLst/>
            <a:ahLst/>
            <a:cxnLst/>
            <a:rect l="l" t="t" r="r" b="b"/>
            <a:pathLst>
              <a:path w="4831627" h="4520011">
                <a:moveTo>
                  <a:pt x="0" y="0"/>
                </a:moveTo>
                <a:lnTo>
                  <a:pt x="4831627" y="0"/>
                </a:lnTo>
                <a:lnTo>
                  <a:pt x="1416677" y="4520011"/>
                </a:lnTo>
                <a:close/>
              </a:path>
            </a:pathLst>
          </a:custGeom>
        </p:spPr>
      </p:pic>
      <p:pic>
        <p:nvPicPr>
          <p:cNvPr id="5" name="Imagen 4">
            <a:extLst>
              <a:ext uri="{FF2B5EF4-FFF2-40B4-BE49-F238E27FC236}">
                <a16:creationId xmlns:a16="http://schemas.microsoft.com/office/drawing/2014/main" id="{FB7C27E3-44F4-E5A1-0235-C515BF876344}"/>
              </a:ext>
            </a:extLst>
          </p:cNvPr>
          <p:cNvPicPr>
            <a:picLocks noChangeAspect="1"/>
          </p:cNvPicPr>
          <p:nvPr/>
        </p:nvPicPr>
        <p:blipFill rotWithShape="1">
          <a:blip r:embed="rId3">
            <a:extLst>
              <a:ext uri="{28A0092B-C50C-407E-A947-70E740481C1C}">
                <a14:useLocalDpi xmlns:a14="http://schemas.microsoft.com/office/drawing/2010/main" val="0"/>
              </a:ext>
            </a:extLst>
          </a:blip>
          <a:srcRect l="5956" r="4734"/>
          <a:stretch/>
        </p:blipFill>
        <p:spPr>
          <a:xfrm>
            <a:off x="4041994" y="-4"/>
            <a:ext cx="8139373" cy="6858000"/>
          </a:xfrm>
          <a:custGeom>
            <a:avLst/>
            <a:gdLst/>
            <a:ahLst/>
            <a:cxnLst/>
            <a:rect l="l" t="t" r="r" b="b"/>
            <a:pathLst>
              <a:path w="8139373" h="6858000">
                <a:moveTo>
                  <a:pt x="5181344" y="0"/>
                </a:moveTo>
                <a:lnTo>
                  <a:pt x="8139373" y="0"/>
                </a:lnTo>
                <a:lnTo>
                  <a:pt x="8139373" y="6858000"/>
                </a:lnTo>
                <a:lnTo>
                  <a:pt x="0" y="6858000"/>
                </a:lnTo>
                <a:close/>
              </a:path>
            </a:pathLst>
          </a:custGeom>
        </p:spPr>
      </p:pic>
      <p:sp>
        <p:nvSpPr>
          <p:cNvPr id="3" name="Marcador de contenido 2">
            <a:extLst>
              <a:ext uri="{FF2B5EF4-FFF2-40B4-BE49-F238E27FC236}">
                <a16:creationId xmlns:a16="http://schemas.microsoft.com/office/drawing/2014/main" id="{6269D146-2888-B593-0D25-DF918FADFDC2}"/>
              </a:ext>
            </a:extLst>
          </p:cNvPr>
          <p:cNvSpPr>
            <a:spLocks noGrp="1"/>
          </p:cNvSpPr>
          <p:nvPr>
            <p:ph idx="1"/>
          </p:nvPr>
        </p:nvSpPr>
        <p:spPr>
          <a:xfrm>
            <a:off x="677334" y="1045030"/>
            <a:ext cx="3749061" cy="4755878"/>
          </a:xfrm>
        </p:spPr>
        <p:txBody>
          <a:bodyPr>
            <a:normAutofit/>
          </a:bodyPr>
          <a:lstStyle/>
          <a:p>
            <a:pPr marL="342900" lvl="0" indent="-342900">
              <a:spcAft>
                <a:spcPts val="1000"/>
              </a:spcAft>
              <a:buFont typeface="+mj-lt"/>
              <a:buAutoNum type="arabicPeriod"/>
            </a:pPr>
            <a:r>
              <a:rPr lang="es-ES" sz="2000" b="1" dirty="0">
                <a:effectLst/>
                <a:latin typeface="Abadi" panose="020B0604020104020204" pitchFamily="34" charset="0"/>
                <a:ea typeface="Calibri" panose="020F0502020204030204" pitchFamily="34" charset="0"/>
                <a:cs typeface="Times New Roman" panose="02020603050405020304" pitchFamily="18" charset="0"/>
              </a:rPr>
              <a:t>Marco teórico</a:t>
            </a:r>
            <a:endParaRPr lang="es-CO" sz="2000" dirty="0">
              <a:effectLst/>
              <a:latin typeface="Abadi" panose="020B0604020104020204" pitchFamily="34" charset="0"/>
              <a:ea typeface="Calibri" panose="020F0502020204030204" pitchFamily="34" charset="0"/>
              <a:cs typeface="Times New Roman" panose="02020603050405020304" pitchFamily="18" charset="0"/>
            </a:endParaRPr>
          </a:p>
          <a:p>
            <a:pPr marL="742950" lvl="1" indent="-285750">
              <a:spcAft>
                <a:spcPts val="1000"/>
              </a:spcAft>
              <a:buFont typeface="+mj-lt"/>
              <a:buAutoNum type="arabicPeriod"/>
            </a:pPr>
            <a:r>
              <a:rPr lang="es-ES" sz="2000" b="1" dirty="0">
                <a:effectLst/>
                <a:latin typeface="Abadi" panose="020B0604020104020204" pitchFamily="34" charset="0"/>
                <a:ea typeface="Calibri" panose="020F0502020204030204" pitchFamily="34" charset="0"/>
                <a:cs typeface="Times New Roman" panose="02020603050405020304" pitchFamily="18" charset="0"/>
              </a:rPr>
              <a:t>Componente conceptual</a:t>
            </a:r>
          </a:p>
          <a:p>
            <a:pPr marL="457200" lvl="1" indent="0">
              <a:spcAft>
                <a:spcPts val="1000"/>
              </a:spcAft>
              <a:buNone/>
            </a:pPr>
            <a:r>
              <a:rPr lang="es-ES" sz="2000" dirty="0">
                <a:effectLst/>
                <a:latin typeface="Abadi" panose="020B0604020104020204" pitchFamily="34" charset="0"/>
                <a:ea typeface="Calibri" panose="020F0502020204030204" pitchFamily="34" charset="0"/>
              </a:rPr>
              <a:t>Ambiente y educación ambiental</a:t>
            </a:r>
            <a:endParaRPr lang="es-ES" sz="2000" dirty="0">
              <a:latin typeface="Abadi" panose="020B0604020104020204" pitchFamily="34" charset="0"/>
              <a:ea typeface="Calibri" panose="020F0502020204030204" pitchFamily="34" charset="0"/>
              <a:cs typeface="Times New Roman" panose="02020603050405020304" pitchFamily="18" charset="0"/>
            </a:endParaRPr>
          </a:p>
          <a:p>
            <a:pPr marL="457200" lvl="1" indent="0">
              <a:spcAft>
                <a:spcPts val="1000"/>
              </a:spcAft>
              <a:buNone/>
            </a:pPr>
            <a:r>
              <a:rPr lang="es-CO" sz="2000" dirty="0">
                <a:effectLst/>
                <a:latin typeface="Abadi" panose="020B0604020104020204" pitchFamily="34" charset="0"/>
                <a:ea typeface="Calibri" panose="020F0502020204030204" pitchFamily="34" charset="0"/>
              </a:rPr>
              <a:t>Desarrollo sostenible </a:t>
            </a:r>
            <a:endParaRPr lang="es-ES" sz="2000" dirty="0">
              <a:effectLst/>
              <a:latin typeface="Abadi" panose="020B0604020104020204" pitchFamily="34" charset="0"/>
              <a:ea typeface="Calibri" panose="020F0502020204030204" pitchFamily="34" charset="0"/>
              <a:cs typeface="Times New Roman" panose="02020603050405020304" pitchFamily="18" charset="0"/>
            </a:endParaRPr>
          </a:p>
          <a:p>
            <a:pPr marL="457200" lvl="1" indent="0">
              <a:spcAft>
                <a:spcPts val="1000"/>
              </a:spcAft>
              <a:buNone/>
            </a:pPr>
            <a:r>
              <a:rPr lang="es-CO" sz="2000" dirty="0">
                <a:effectLst/>
                <a:latin typeface="Abadi" panose="020B0604020104020204" pitchFamily="34" charset="0"/>
                <a:ea typeface="Calibri" panose="020F0502020204030204" pitchFamily="34" charset="0"/>
                <a:cs typeface="Times New Roman" panose="02020603050405020304" pitchFamily="18" charset="0"/>
              </a:rPr>
              <a:t>Cultura ambiental </a:t>
            </a:r>
            <a:endParaRPr lang="es-ES" sz="2000" dirty="0">
              <a:latin typeface="Abadi" panose="020B0604020104020204" pitchFamily="34" charset="0"/>
              <a:ea typeface="Calibri" panose="020F0502020204030204" pitchFamily="34" charset="0"/>
              <a:cs typeface="Times New Roman" panose="02020603050405020304" pitchFamily="18" charset="0"/>
            </a:endParaRPr>
          </a:p>
          <a:p>
            <a:pPr marL="457200" lvl="1" indent="0">
              <a:spcAft>
                <a:spcPts val="1000"/>
              </a:spcAft>
              <a:buNone/>
            </a:pPr>
            <a:r>
              <a:rPr lang="es-ES" sz="2000" dirty="0">
                <a:effectLst/>
                <a:latin typeface="Abadi" panose="020B0604020104020204" pitchFamily="34" charset="0"/>
                <a:ea typeface="Calibri" panose="020F0502020204030204" pitchFamily="34" charset="0"/>
              </a:rPr>
              <a:t>Huella ecológica</a:t>
            </a:r>
            <a:endParaRPr lang="es-CO" sz="2000" dirty="0">
              <a:effectLst/>
              <a:latin typeface="Abadi" panose="020B0604020104020204" pitchFamily="34" charset="0"/>
              <a:ea typeface="Calibri" panose="020F0502020204030204" pitchFamily="34" charset="0"/>
              <a:cs typeface="Times New Roman" panose="02020603050405020304" pitchFamily="18" charset="0"/>
            </a:endParaRPr>
          </a:p>
          <a:p>
            <a:endParaRPr lang="es-CO" sz="1600" dirty="0"/>
          </a:p>
        </p:txBody>
      </p:sp>
    </p:spTree>
    <p:extLst>
      <p:ext uri="{BB962C8B-B14F-4D97-AF65-F5344CB8AC3E}">
        <p14:creationId xmlns:p14="http://schemas.microsoft.com/office/powerpoint/2010/main" val="59968498"/>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19</TotalTime>
  <Words>1006</Words>
  <Application>Microsoft Office PowerPoint</Application>
  <PresentationFormat>Panorámica</PresentationFormat>
  <Paragraphs>133</Paragraphs>
  <Slides>17</Slides>
  <Notes>0</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17</vt:i4>
      </vt:variant>
    </vt:vector>
  </HeadingPairs>
  <TitlesOfParts>
    <vt:vector size="26" baseType="lpstr">
      <vt:lpstr>Abadi</vt:lpstr>
      <vt:lpstr>Arial</vt:lpstr>
      <vt:lpstr>Calibri</vt:lpstr>
      <vt:lpstr>Symbol</vt:lpstr>
      <vt:lpstr>Times New Roman</vt:lpstr>
      <vt:lpstr>Trebuchet MS</vt:lpstr>
      <vt:lpstr>Wingdings 3</vt:lpstr>
      <vt:lpstr>Faceta</vt:lpstr>
      <vt:lpstr>Acrobat Document</vt:lpstr>
      <vt:lpstr>Documento PRAE 2023-2025</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Documento PRAE 2023-2025</dc:title>
  <dc:creator>Dayana Bejarano</dc:creator>
  <cp:lastModifiedBy>Dayana Bejarano</cp:lastModifiedBy>
  <cp:revision>1</cp:revision>
  <dcterms:created xsi:type="dcterms:W3CDTF">2022-11-24T00:57:35Z</dcterms:created>
  <dcterms:modified xsi:type="dcterms:W3CDTF">2022-11-24T01:16:46Z</dcterms:modified>
</cp:coreProperties>
</file>